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4" r:id="rId2"/>
    <p:sldMasterId id="2147483750" r:id="rId3"/>
    <p:sldMasterId id="2147483768" r:id="rId4"/>
    <p:sldMasterId id="2147483786" r:id="rId5"/>
    <p:sldMasterId id="2147483804" r:id="rId6"/>
  </p:sldMasterIdLst>
  <p:sldIdLst>
    <p:sldId id="256" r:id="rId7"/>
    <p:sldId id="257" r:id="rId8"/>
    <p:sldId id="258" r:id="rId9"/>
    <p:sldId id="267" r:id="rId10"/>
    <p:sldId id="259" r:id="rId11"/>
    <p:sldId id="266" r:id="rId12"/>
    <p:sldId id="260" r:id="rId13"/>
    <p:sldId id="261" r:id="rId14"/>
    <p:sldId id="262" r:id="rId15"/>
    <p:sldId id="263" r:id="rId16"/>
    <p:sldId id="26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0DD976-0455-4BA3-9AF9-C7201A70E9EB}" v="2" dt="2023-05-01T20:35:51.0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4660"/>
  </p:normalViewPr>
  <p:slideViewPr>
    <p:cSldViewPr snapToGrid="0">
      <p:cViewPr varScale="1">
        <p:scale>
          <a:sx n="82" d="100"/>
          <a:sy n="82" d="100"/>
        </p:scale>
        <p:origin x="72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kan" userId="e35a9289a3e158b1" providerId="LiveId" clId="{700DD976-0455-4BA3-9AF9-C7201A70E9EB}"/>
    <pc:docChg chg="modSld modMainMaster">
      <pc:chgData name="ashkan" userId="e35a9289a3e158b1" providerId="LiveId" clId="{700DD976-0455-4BA3-9AF9-C7201A70E9EB}" dt="2023-05-01T20:35:55.037" v="1" actId="1076"/>
      <pc:docMkLst>
        <pc:docMk/>
      </pc:docMkLst>
      <pc:sldChg chg="modSp mod">
        <pc:chgData name="ashkan" userId="e35a9289a3e158b1" providerId="LiveId" clId="{700DD976-0455-4BA3-9AF9-C7201A70E9EB}" dt="2023-05-01T20:35:55.037" v="1" actId="1076"/>
        <pc:sldMkLst>
          <pc:docMk/>
          <pc:sldMk cId="270260797" sldId="257"/>
        </pc:sldMkLst>
        <pc:spChg chg="mod">
          <ac:chgData name="ashkan" userId="e35a9289a3e158b1" providerId="LiveId" clId="{700DD976-0455-4BA3-9AF9-C7201A70E9EB}" dt="2023-05-01T20:35:55.037" v="1" actId="1076"/>
          <ac:spMkLst>
            <pc:docMk/>
            <pc:sldMk cId="270260797" sldId="257"/>
            <ac:spMk id="2" creationId="{48DE5FBC-401F-63DD-950E-B0F34D117F49}"/>
          </ac:spMkLst>
        </pc:spChg>
      </pc:sldChg>
      <pc:sldMasterChg chg="modTransition modSldLayout">
        <pc:chgData name="ashkan" userId="e35a9289a3e158b1" providerId="LiveId" clId="{700DD976-0455-4BA3-9AF9-C7201A70E9EB}" dt="2023-05-01T20:35:36.778" v="0"/>
        <pc:sldMasterMkLst>
          <pc:docMk/>
          <pc:sldMasterMk cId="1159092501" sldId="2147483804"/>
        </pc:sldMasterMkLst>
        <pc:sldLayoutChg chg="modTransition">
          <pc:chgData name="ashkan" userId="e35a9289a3e158b1" providerId="LiveId" clId="{700DD976-0455-4BA3-9AF9-C7201A70E9EB}" dt="2023-05-01T20:35:36.778" v="0"/>
          <pc:sldLayoutMkLst>
            <pc:docMk/>
            <pc:sldMasterMk cId="1159092501" sldId="2147483804"/>
            <pc:sldLayoutMk cId="1427884957" sldId="2147483805"/>
          </pc:sldLayoutMkLst>
        </pc:sldLayoutChg>
        <pc:sldLayoutChg chg="modTransition">
          <pc:chgData name="ashkan" userId="e35a9289a3e158b1" providerId="LiveId" clId="{700DD976-0455-4BA3-9AF9-C7201A70E9EB}" dt="2023-05-01T20:35:36.778" v="0"/>
          <pc:sldLayoutMkLst>
            <pc:docMk/>
            <pc:sldMasterMk cId="1159092501" sldId="2147483804"/>
            <pc:sldLayoutMk cId="951123236" sldId="2147483806"/>
          </pc:sldLayoutMkLst>
        </pc:sldLayoutChg>
        <pc:sldLayoutChg chg="modTransition">
          <pc:chgData name="ashkan" userId="e35a9289a3e158b1" providerId="LiveId" clId="{700DD976-0455-4BA3-9AF9-C7201A70E9EB}" dt="2023-05-01T20:35:36.778" v="0"/>
          <pc:sldLayoutMkLst>
            <pc:docMk/>
            <pc:sldMasterMk cId="1159092501" sldId="2147483804"/>
            <pc:sldLayoutMk cId="4275939120" sldId="2147483807"/>
          </pc:sldLayoutMkLst>
        </pc:sldLayoutChg>
        <pc:sldLayoutChg chg="modTransition">
          <pc:chgData name="ashkan" userId="e35a9289a3e158b1" providerId="LiveId" clId="{700DD976-0455-4BA3-9AF9-C7201A70E9EB}" dt="2023-05-01T20:35:36.778" v="0"/>
          <pc:sldLayoutMkLst>
            <pc:docMk/>
            <pc:sldMasterMk cId="1159092501" sldId="2147483804"/>
            <pc:sldLayoutMk cId="1631977076" sldId="2147483808"/>
          </pc:sldLayoutMkLst>
        </pc:sldLayoutChg>
        <pc:sldLayoutChg chg="modTransition">
          <pc:chgData name="ashkan" userId="e35a9289a3e158b1" providerId="LiveId" clId="{700DD976-0455-4BA3-9AF9-C7201A70E9EB}" dt="2023-05-01T20:35:36.778" v="0"/>
          <pc:sldLayoutMkLst>
            <pc:docMk/>
            <pc:sldMasterMk cId="1159092501" sldId="2147483804"/>
            <pc:sldLayoutMk cId="1172916395" sldId="2147483809"/>
          </pc:sldLayoutMkLst>
        </pc:sldLayoutChg>
        <pc:sldLayoutChg chg="modTransition">
          <pc:chgData name="ashkan" userId="e35a9289a3e158b1" providerId="LiveId" clId="{700DD976-0455-4BA3-9AF9-C7201A70E9EB}" dt="2023-05-01T20:35:36.778" v="0"/>
          <pc:sldLayoutMkLst>
            <pc:docMk/>
            <pc:sldMasterMk cId="1159092501" sldId="2147483804"/>
            <pc:sldLayoutMk cId="3647170247" sldId="2147483810"/>
          </pc:sldLayoutMkLst>
        </pc:sldLayoutChg>
        <pc:sldLayoutChg chg="modTransition">
          <pc:chgData name="ashkan" userId="e35a9289a3e158b1" providerId="LiveId" clId="{700DD976-0455-4BA3-9AF9-C7201A70E9EB}" dt="2023-05-01T20:35:36.778" v="0"/>
          <pc:sldLayoutMkLst>
            <pc:docMk/>
            <pc:sldMasterMk cId="1159092501" sldId="2147483804"/>
            <pc:sldLayoutMk cId="465354514" sldId="2147483811"/>
          </pc:sldLayoutMkLst>
        </pc:sldLayoutChg>
        <pc:sldLayoutChg chg="modTransition">
          <pc:chgData name="ashkan" userId="e35a9289a3e158b1" providerId="LiveId" clId="{700DD976-0455-4BA3-9AF9-C7201A70E9EB}" dt="2023-05-01T20:35:36.778" v="0"/>
          <pc:sldLayoutMkLst>
            <pc:docMk/>
            <pc:sldMasterMk cId="1159092501" sldId="2147483804"/>
            <pc:sldLayoutMk cId="3245101050" sldId="2147483812"/>
          </pc:sldLayoutMkLst>
        </pc:sldLayoutChg>
        <pc:sldLayoutChg chg="modTransition">
          <pc:chgData name="ashkan" userId="e35a9289a3e158b1" providerId="LiveId" clId="{700DD976-0455-4BA3-9AF9-C7201A70E9EB}" dt="2023-05-01T20:35:36.778" v="0"/>
          <pc:sldLayoutMkLst>
            <pc:docMk/>
            <pc:sldMasterMk cId="1159092501" sldId="2147483804"/>
            <pc:sldLayoutMk cId="4140138589" sldId="2147483813"/>
          </pc:sldLayoutMkLst>
        </pc:sldLayoutChg>
        <pc:sldLayoutChg chg="modTransition">
          <pc:chgData name="ashkan" userId="e35a9289a3e158b1" providerId="LiveId" clId="{700DD976-0455-4BA3-9AF9-C7201A70E9EB}" dt="2023-05-01T20:35:36.778" v="0"/>
          <pc:sldLayoutMkLst>
            <pc:docMk/>
            <pc:sldMasterMk cId="1159092501" sldId="2147483804"/>
            <pc:sldLayoutMk cId="2539216870" sldId="2147483819"/>
          </pc:sldLayoutMkLst>
        </pc:sldLayoutChg>
        <pc:sldLayoutChg chg="modTransition">
          <pc:chgData name="ashkan" userId="e35a9289a3e158b1" providerId="LiveId" clId="{700DD976-0455-4BA3-9AF9-C7201A70E9EB}" dt="2023-05-01T20:35:36.778" v="0"/>
          <pc:sldLayoutMkLst>
            <pc:docMk/>
            <pc:sldMasterMk cId="1159092501" sldId="2147483804"/>
            <pc:sldLayoutMk cId="2923589503" sldId="2147483820"/>
          </pc:sldLayoutMkLst>
        </pc:sldLayoutChg>
      </pc:sldMaster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266712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1922803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65C578-BEA4-4391-A655-78F70A94CC8F}"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507120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164080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495238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4246512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31236E1-80C9-4955-9F49-652BD093ACAD}"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61750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875295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65C578-BEA4-4391-A655-78F70A94CC8F}"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1650589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65C578-BEA4-4391-A655-78F70A94CC8F}"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3902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1140240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769584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196154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759435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733639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4223202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13878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5C578-BEA4-4391-A655-78F70A94CC8F}" type="datetimeFigureOut">
              <a:rPr lang="en-US" smtClean="0"/>
              <a:t>7/2/2024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43433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65C578-BEA4-4391-A655-78F70A94CC8F}"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87869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65C578-BEA4-4391-A655-78F70A94CC8F}" type="datetimeFigureOut">
              <a:rPr lang="en-US" smtClean="0"/>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1040751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133448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361444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79014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4153044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29807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991998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372123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65C578-BEA4-4391-A655-78F70A94CC8F}"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1848040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65C578-BEA4-4391-A655-78F70A94CC8F}"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4176278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20393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067273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26918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055066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1673344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212318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5C578-BEA4-4391-A655-78F70A94CC8F}" type="datetimeFigureOut">
              <a:rPr lang="en-US" smtClean="0"/>
              <a:t>7/2/2024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149713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673891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65C578-BEA4-4391-A655-78F70A94CC8F}"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673091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265C578-BEA4-4391-A655-78F70A94CC8F}" type="datetimeFigureOut">
              <a:rPr lang="en-US" smtClean="0"/>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1712062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949217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769636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073036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210684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131236E1-80C9-4955-9F49-652BD093ACAD}"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002629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784362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65C578-BEA4-4391-A655-78F70A94CC8F}"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69819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65C578-BEA4-4391-A655-78F70A94CC8F}"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865610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5C578-BEA4-4391-A655-78F70A94CC8F}" type="datetimeFigureOut">
              <a:rPr lang="en-US" smtClean="0"/>
              <a:t>7/2/2024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479458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498956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131236E1-80C9-4955-9F49-652BD093ACAD}" type="slidenum">
              <a:rPr lang="en-US" smtClean="0"/>
              <a:t>‹#›</a:t>
            </a:fld>
            <a:endParaRPr lang="en-US"/>
          </a:p>
        </p:txBody>
      </p:sp>
    </p:spTree>
    <p:extLst>
      <p:ext uri="{BB962C8B-B14F-4D97-AF65-F5344CB8AC3E}">
        <p14:creationId xmlns:p14="http://schemas.microsoft.com/office/powerpoint/2010/main" val="454654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1358590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052065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38612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1583089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5C578-BEA4-4391-A655-78F70A94CC8F}" type="datetimeFigureOut">
              <a:rPr lang="en-US" smtClean="0"/>
              <a:t>7/2/2024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875361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65C578-BEA4-4391-A655-78F70A94CC8F}"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984564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265C578-BEA4-4391-A655-78F70A94CC8F}" type="datetimeFigureOut">
              <a:rPr lang="en-US" smtClean="0"/>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96644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087476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65C578-BEA4-4391-A655-78F70A94CC8F}"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786956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050546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197951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1509204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131236E1-80C9-4955-9F49-652BD093ACAD}"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467257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818457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65C578-BEA4-4391-A655-78F70A94CC8F}"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1672769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65C578-BEA4-4391-A655-78F70A94CC8F}"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185948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4165532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131236E1-80C9-4955-9F49-652BD093ACAD}" type="slidenum">
              <a:rPr lang="en-US" smtClean="0"/>
              <a:t>‹#›</a:t>
            </a:fld>
            <a:endParaRPr lang="en-US"/>
          </a:p>
        </p:txBody>
      </p:sp>
    </p:spTree>
    <p:extLst>
      <p:ext uri="{BB962C8B-B14F-4D97-AF65-F5344CB8AC3E}">
        <p14:creationId xmlns:p14="http://schemas.microsoft.com/office/powerpoint/2010/main" val="2188512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69763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65C578-BEA4-4391-A655-78F70A94CC8F}" type="datetimeFigureOut">
              <a:rPr lang="en-US" smtClean="0"/>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686571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905241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4189044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4199065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5C578-BEA4-4391-A655-78F70A94CC8F}" type="datetimeFigureOut">
              <a:rPr lang="en-US" smtClean="0"/>
              <a:t>7/2/2024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897893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65C578-BEA4-4391-A655-78F70A94CC8F}"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672507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65C578-BEA4-4391-A655-78F70A94CC8F}" type="datetimeFigureOut">
              <a:rPr lang="en-US" smtClean="0"/>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1279453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170118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650741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1842610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199568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387159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31236E1-80C9-4955-9F49-652BD093ACAD}"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47940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522512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65C578-BEA4-4391-A655-78F70A94CC8F}"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232770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65C578-BEA4-4391-A655-78F70A94CC8F}"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966623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1969195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354094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1343140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1003591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0265C578-BEA4-4391-A655-78F70A94CC8F}" type="datetimeFigureOut">
              <a:rPr lang="en-US" smtClean="0"/>
              <a:t>7/2/2024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706359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889216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284878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5C578-BEA4-4391-A655-78F70A94CC8F}" type="datetimeFigureOut">
              <a:rPr lang="en-US" smtClean="0"/>
              <a:t>7/2/2024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68439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65C578-BEA4-4391-A655-78F70A94CC8F}"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29841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65C578-BEA4-4391-A655-78F70A94CC8F}" type="datetimeFigureOut">
              <a:rPr lang="en-US" smtClean="0"/>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1488983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314019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940104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2254549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129692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31236E1-80C9-4955-9F49-652BD093ACAD}"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06988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265C578-BEA4-4391-A655-78F70A94CC8F}" type="datetimeFigureOut">
              <a:rPr lang="en-US" smtClean="0"/>
              <a:t>7/2/2024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910159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65C578-BEA4-4391-A655-78F70A94CC8F}"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1236E1-80C9-4955-9F49-652BD093ACAD}" type="slidenum">
              <a:rPr lang="en-US" smtClean="0"/>
              <a:t>‹#›</a:t>
            </a:fld>
            <a:endParaRPr lang="en-US"/>
          </a:p>
        </p:txBody>
      </p:sp>
    </p:spTree>
    <p:extLst>
      <p:ext uri="{BB962C8B-B14F-4D97-AF65-F5344CB8AC3E}">
        <p14:creationId xmlns:p14="http://schemas.microsoft.com/office/powerpoint/2010/main" val="3038432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8.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8.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5.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image" Target="../media/image11.png"/><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theme" Target="../theme/theme6.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image" Target="../media/image13.png"/><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65C578-BEA4-4391-A655-78F70A94CC8F}" type="datetimeFigureOut">
              <a:rPr lang="en-US" smtClean="0"/>
              <a:t>7/2/2024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31236E1-80C9-4955-9F49-652BD093ACAD}" type="slidenum">
              <a:rPr lang="en-US" smtClean="0"/>
              <a:t>‹#›</a:t>
            </a:fld>
            <a:endParaRPr lang="en-US"/>
          </a:p>
        </p:txBody>
      </p:sp>
    </p:spTree>
    <p:extLst>
      <p:ext uri="{BB962C8B-B14F-4D97-AF65-F5344CB8AC3E}">
        <p14:creationId xmlns:p14="http://schemas.microsoft.com/office/powerpoint/2010/main" val="226176140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265C578-BEA4-4391-A655-78F70A94CC8F}" type="datetimeFigureOut">
              <a:rPr lang="en-US" smtClean="0"/>
              <a:t>7/2/2024</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31236E1-80C9-4955-9F49-652BD093ACAD}" type="slidenum">
              <a:rPr lang="en-US" smtClean="0"/>
              <a:t>‹#›</a:t>
            </a:fld>
            <a:endParaRPr lang="en-US"/>
          </a:p>
        </p:txBody>
      </p:sp>
    </p:spTree>
    <p:extLst>
      <p:ext uri="{BB962C8B-B14F-4D97-AF65-F5344CB8AC3E}">
        <p14:creationId xmlns:p14="http://schemas.microsoft.com/office/powerpoint/2010/main" val="4237352329"/>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65C578-BEA4-4391-A655-78F70A94CC8F}" type="datetimeFigureOut">
              <a:rPr lang="en-US" smtClean="0"/>
              <a:t>7/2/2024</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131236E1-80C9-4955-9F49-652BD093ACAD}" type="slidenum">
              <a:rPr lang="en-US" smtClean="0"/>
              <a:t>‹#›</a:t>
            </a:fld>
            <a:endParaRPr lang="en-US"/>
          </a:p>
        </p:txBody>
      </p:sp>
    </p:spTree>
    <p:extLst>
      <p:ext uri="{BB962C8B-B14F-4D97-AF65-F5344CB8AC3E}">
        <p14:creationId xmlns:p14="http://schemas.microsoft.com/office/powerpoint/2010/main" val="734388301"/>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65C578-BEA4-4391-A655-78F70A94CC8F}" type="datetimeFigureOut">
              <a:rPr lang="en-US" smtClean="0"/>
              <a:t>7/2/2024</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131236E1-80C9-4955-9F49-652BD093ACAD}" type="slidenum">
              <a:rPr lang="en-US" smtClean="0"/>
              <a:t>‹#›</a:t>
            </a:fld>
            <a:endParaRPr lang="en-US"/>
          </a:p>
        </p:txBody>
      </p:sp>
    </p:spTree>
    <p:extLst>
      <p:ext uri="{BB962C8B-B14F-4D97-AF65-F5344CB8AC3E}">
        <p14:creationId xmlns:p14="http://schemas.microsoft.com/office/powerpoint/2010/main" val="1288076534"/>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65C578-BEA4-4391-A655-78F70A94CC8F}" type="datetimeFigureOut">
              <a:rPr lang="en-US" smtClean="0"/>
              <a:t>7/2/2024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31236E1-80C9-4955-9F49-652BD093ACAD}" type="slidenum">
              <a:rPr lang="en-US" smtClean="0"/>
              <a:t>‹#›</a:t>
            </a:fld>
            <a:endParaRPr lang="en-US"/>
          </a:p>
        </p:txBody>
      </p:sp>
    </p:spTree>
    <p:extLst>
      <p:ext uri="{BB962C8B-B14F-4D97-AF65-F5344CB8AC3E}">
        <p14:creationId xmlns:p14="http://schemas.microsoft.com/office/powerpoint/2010/main" val="3595408125"/>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65C578-BEA4-4391-A655-78F70A94CC8F}" type="datetimeFigureOut">
              <a:rPr lang="en-US" smtClean="0"/>
              <a:t>7/2/2024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31236E1-80C9-4955-9F49-652BD093ACAD}" type="slidenum">
              <a:rPr lang="en-US" smtClean="0"/>
              <a:t>‹#›</a:t>
            </a:fld>
            <a:endParaRPr lang="en-US"/>
          </a:p>
        </p:txBody>
      </p:sp>
    </p:spTree>
    <p:extLst>
      <p:ext uri="{BB962C8B-B14F-4D97-AF65-F5344CB8AC3E}">
        <p14:creationId xmlns:p14="http://schemas.microsoft.com/office/powerpoint/2010/main" val="56694606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erdab.ir/" TargetMode="External"/><Relationship Id="rId2" Type="http://schemas.openxmlformats.org/officeDocument/2006/relationships/hyperlink" Target="https://majalehtech.com/" TargetMode="External"/><Relationship Id="rId1" Type="http://schemas.openxmlformats.org/officeDocument/2006/relationships/slideLayout" Target="../slideLayouts/slideLayout2.xml"/><Relationship Id="rId4" Type="http://schemas.openxmlformats.org/officeDocument/2006/relationships/hyperlink" Target="https://civilica.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fif"/><Relationship Id="rId1" Type="http://schemas.openxmlformats.org/officeDocument/2006/relationships/slideLayout" Target="../slideLayouts/slideLayout19.xml"/><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6.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themeOverride" Target="../theme/themeOverride2.xml"/></Relationships>
</file>

<file path=ppt/slides/_rels/slide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E95F0-FCE7-D072-F1C0-09BF4A813766}"/>
              </a:ext>
            </a:extLst>
          </p:cNvPr>
          <p:cNvSpPr>
            <a:spLocks noGrp="1"/>
          </p:cNvSpPr>
          <p:nvPr>
            <p:ph type="ctrTitle"/>
          </p:nvPr>
        </p:nvSpPr>
        <p:spPr>
          <a:xfrm>
            <a:off x="1524000" y="1229939"/>
            <a:ext cx="9144000" cy="1655762"/>
          </a:xfrm>
        </p:spPr>
        <p:txBody>
          <a:bodyPr>
            <a:normAutofit/>
          </a:bodyPr>
          <a:lstStyle/>
          <a:p>
            <a:pPr algn="ctr"/>
            <a:r>
              <a:rPr lang="fa-IR" sz="4800" b="1" dirty="0">
                <a:effectLst>
                  <a:outerShdw blurRad="38100" dist="38100" dir="2700000" algn="tl">
                    <a:srgbClr val="000000">
                      <a:alpha val="43137"/>
                    </a:srgbClr>
                  </a:outerShdw>
                </a:effectLst>
                <a:cs typeface="B Nazanin" panose="00000400000000000000" pitchFamily="2" charset="-78"/>
              </a:rPr>
              <a:t>تاثیر هوش مصنوعی در جامعه</a:t>
            </a:r>
            <a:endParaRPr lang="en-US" sz="4800" b="1" dirty="0">
              <a:effectLst>
                <a:outerShdw blurRad="38100" dist="38100" dir="2700000" algn="tl">
                  <a:srgbClr val="000000">
                    <a:alpha val="43137"/>
                  </a:srgbClr>
                </a:outerShdw>
              </a:effectLst>
              <a:cs typeface="B Nazanin" panose="00000400000000000000" pitchFamily="2" charset="-78"/>
            </a:endParaRPr>
          </a:p>
        </p:txBody>
      </p:sp>
      <p:sp>
        <p:nvSpPr>
          <p:cNvPr id="3" name="Subtitle 2">
            <a:extLst>
              <a:ext uri="{FF2B5EF4-FFF2-40B4-BE49-F238E27FC236}">
                <a16:creationId xmlns:a16="http://schemas.microsoft.com/office/drawing/2014/main" id="{A16BA4E9-C02B-8E03-FC84-9864E5E556E3}"/>
              </a:ext>
            </a:extLst>
          </p:cNvPr>
          <p:cNvSpPr>
            <a:spLocks noGrp="1"/>
          </p:cNvSpPr>
          <p:nvPr>
            <p:ph type="subTitle" idx="1"/>
          </p:nvPr>
        </p:nvSpPr>
        <p:spPr>
          <a:xfrm>
            <a:off x="1371600" y="3632201"/>
            <a:ext cx="9448800" cy="1655762"/>
          </a:xfrm>
        </p:spPr>
        <p:txBody>
          <a:bodyPr>
            <a:normAutofit/>
          </a:bodyPr>
          <a:lstStyle/>
          <a:p>
            <a:pPr algn="ctr"/>
            <a:r>
              <a:rPr lang="fa-IR" sz="2400" b="1" dirty="0">
                <a:cs typeface="B Nazanin" panose="00000400000000000000" pitchFamily="2" charset="-78"/>
              </a:rPr>
              <a:t>استاد : خانم دکتر عصایی</a:t>
            </a:r>
            <a:r>
              <a:rPr lang="en-US" sz="2400" b="1" dirty="0">
                <a:cs typeface="B Nazanin" panose="00000400000000000000" pitchFamily="2" charset="-78"/>
              </a:rPr>
              <a:t> </a:t>
            </a:r>
          </a:p>
          <a:p>
            <a:pPr algn="ctr"/>
            <a:endParaRPr lang="fa-IR" sz="2400" b="1" dirty="0">
              <a:cs typeface="B Nazanin" panose="00000400000000000000" pitchFamily="2" charset="-78"/>
            </a:endParaRPr>
          </a:p>
          <a:p>
            <a:pPr algn="ctr"/>
            <a:r>
              <a:rPr lang="fa-IR" sz="2400" b="1" dirty="0">
                <a:cs typeface="B Nazanin" panose="00000400000000000000" pitchFamily="2" charset="-78"/>
              </a:rPr>
              <a:t>دانشجو : سید محمد دوکوهکی . محمدعلی زارعی</a:t>
            </a:r>
            <a:endParaRPr lang="en-US" sz="2400" b="1" dirty="0">
              <a:cs typeface="B Nazanin" panose="00000400000000000000" pitchFamily="2" charset="-78"/>
            </a:endParaRPr>
          </a:p>
        </p:txBody>
      </p:sp>
    </p:spTree>
    <p:extLst>
      <p:ext uri="{BB962C8B-B14F-4D97-AF65-F5344CB8AC3E}">
        <p14:creationId xmlns:p14="http://schemas.microsoft.com/office/powerpoint/2010/main" val="1577894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7568-D8B3-F9B7-174F-5D8234DAD381}"/>
              </a:ext>
            </a:extLst>
          </p:cNvPr>
          <p:cNvSpPr>
            <a:spLocks noGrp="1"/>
          </p:cNvSpPr>
          <p:nvPr>
            <p:ph type="title"/>
          </p:nvPr>
        </p:nvSpPr>
        <p:spPr/>
        <p:txBody>
          <a:bodyPr/>
          <a:lstStyle/>
          <a:p>
            <a:r>
              <a:rPr lang="fa-IR" dirty="0"/>
              <a:t>منابع :</a:t>
            </a:r>
            <a:endParaRPr lang="en-US" dirty="0"/>
          </a:p>
        </p:txBody>
      </p:sp>
      <p:sp>
        <p:nvSpPr>
          <p:cNvPr id="3" name="Content Placeholder 2">
            <a:extLst>
              <a:ext uri="{FF2B5EF4-FFF2-40B4-BE49-F238E27FC236}">
                <a16:creationId xmlns:a16="http://schemas.microsoft.com/office/drawing/2014/main" id="{C7C615D7-E281-2566-C0F7-DD295D0F6BD1}"/>
              </a:ext>
            </a:extLst>
          </p:cNvPr>
          <p:cNvSpPr>
            <a:spLocks noGrp="1"/>
          </p:cNvSpPr>
          <p:nvPr>
            <p:ph idx="1"/>
          </p:nvPr>
        </p:nvSpPr>
        <p:spPr/>
        <p:txBody>
          <a:bodyPr/>
          <a:lstStyle/>
          <a:p>
            <a:pPr marL="0" indent="0" algn="r">
              <a:buNone/>
            </a:pPr>
            <a:endParaRPr lang="fa-IR" dirty="0"/>
          </a:p>
          <a:p>
            <a:pPr marL="0" indent="0">
              <a:buNone/>
            </a:pPr>
            <a:r>
              <a:rPr lang="en-US" dirty="0">
                <a:hlinkClick r:id="rId2"/>
              </a:rPr>
              <a:t>https://majalehtech.com</a:t>
            </a:r>
            <a:endParaRPr lang="fa-IR" dirty="0"/>
          </a:p>
          <a:p>
            <a:pPr marL="0" indent="0">
              <a:buNone/>
            </a:pPr>
            <a:endParaRPr lang="fa-IR" dirty="0"/>
          </a:p>
          <a:p>
            <a:pPr marL="0" indent="0">
              <a:buNone/>
            </a:pPr>
            <a:r>
              <a:rPr lang="en-US" dirty="0">
                <a:hlinkClick r:id="rId3"/>
              </a:rPr>
              <a:t>https://gerdab.ir</a:t>
            </a:r>
            <a:endParaRPr lang="fa-IR" dirty="0"/>
          </a:p>
          <a:p>
            <a:pPr marL="0" indent="0">
              <a:buNone/>
            </a:pPr>
            <a:endParaRPr lang="fa-IR" dirty="0"/>
          </a:p>
          <a:p>
            <a:pPr marL="0" indent="0">
              <a:buNone/>
            </a:pPr>
            <a:r>
              <a:rPr lang="en-US" dirty="0">
                <a:hlinkClick r:id="rId4"/>
              </a:rPr>
              <a:t>https://civilica.com</a:t>
            </a:r>
            <a:endParaRPr lang="fa-IR" dirty="0"/>
          </a:p>
          <a:p>
            <a:pPr marL="0" indent="0">
              <a:buNone/>
            </a:pPr>
            <a:endParaRPr lang="en-US" dirty="0"/>
          </a:p>
        </p:txBody>
      </p:sp>
    </p:spTree>
    <p:extLst>
      <p:ext uri="{BB962C8B-B14F-4D97-AF65-F5344CB8AC3E}">
        <p14:creationId xmlns:p14="http://schemas.microsoft.com/office/powerpoint/2010/main" val="4080022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45D0E-145B-8FF7-4226-D797EDF66C4A}"/>
              </a:ext>
            </a:extLst>
          </p:cNvPr>
          <p:cNvSpPr>
            <a:spLocks noGrp="1"/>
          </p:cNvSpPr>
          <p:nvPr>
            <p:ph type="title"/>
          </p:nvPr>
        </p:nvSpPr>
        <p:spPr>
          <a:xfrm>
            <a:off x="1790700" y="2782486"/>
            <a:ext cx="8610600" cy="1293028"/>
          </a:xfrm>
        </p:spPr>
        <p:txBody>
          <a:bodyPr>
            <a:normAutofit/>
          </a:bodyPr>
          <a:lstStyle/>
          <a:p>
            <a:pPr algn="ctr"/>
            <a:r>
              <a:rPr lang="fa-IR" sz="6000" dirty="0">
                <a:solidFill>
                  <a:schemeClr val="tx1"/>
                </a:solidFill>
                <a:cs typeface="B Nazanin" panose="00000400000000000000" pitchFamily="2" charset="-78"/>
              </a:rPr>
              <a:t>امیدوارم لذت برده باشید</a:t>
            </a:r>
            <a:endParaRPr lang="en-US" sz="6000" dirty="0">
              <a:solidFill>
                <a:schemeClr val="tx1"/>
              </a:solidFill>
              <a:cs typeface="B Nazanin" panose="00000400000000000000" pitchFamily="2" charset="-78"/>
            </a:endParaRPr>
          </a:p>
        </p:txBody>
      </p:sp>
    </p:spTree>
    <p:extLst>
      <p:ext uri="{BB962C8B-B14F-4D97-AF65-F5344CB8AC3E}">
        <p14:creationId xmlns:p14="http://schemas.microsoft.com/office/powerpoint/2010/main" val="2525480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E5FBC-401F-63DD-950E-B0F34D117F49}"/>
              </a:ext>
            </a:extLst>
          </p:cNvPr>
          <p:cNvSpPr>
            <a:spLocks noGrp="1"/>
          </p:cNvSpPr>
          <p:nvPr>
            <p:ph type="title"/>
          </p:nvPr>
        </p:nvSpPr>
        <p:spPr>
          <a:xfrm>
            <a:off x="8321863" y="612893"/>
            <a:ext cx="2951018" cy="970450"/>
          </a:xfrm>
        </p:spPr>
        <p:txBody>
          <a:bodyPr/>
          <a:lstStyle/>
          <a:p>
            <a:r>
              <a:rPr lang="fa-IR" b="1" dirty="0"/>
              <a:t>فهرست :</a:t>
            </a:r>
            <a:endParaRPr lang="en-US" b="1" dirty="0"/>
          </a:p>
        </p:txBody>
      </p:sp>
      <p:sp>
        <p:nvSpPr>
          <p:cNvPr id="3" name="Content Placeholder 2">
            <a:extLst>
              <a:ext uri="{FF2B5EF4-FFF2-40B4-BE49-F238E27FC236}">
                <a16:creationId xmlns:a16="http://schemas.microsoft.com/office/drawing/2014/main" id="{6853CC2D-DAFC-24F2-96F8-8EDC3FC1CEA8}"/>
              </a:ext>
            </a:extLst>
          </p:cNvPr>
          <p:cNvSpPr>
            <a:spLocks noGrp="1"/>
          </p:cNvSpPr>
          <p:nvPr>
            <p:ph idx="1"/>
          </p:nvPr>
        </p:nvSpPr>
        <p:spPr>
          <a:xfrm>
            <a:off x="919119" y="1946870"/>
            <a:ext cx="10353762" cy="4058751"/>
          </a:xfrm>
        </p:spPr>
        <p:txBody>
          <a:bodyPr/>
          <a:lstStyle/>
          <a:p>
            <a:pPr marL="0" indent="0" algn="r" rtl="1">
              <a:buNone/>
            </a:pPr>
            <a:r>
              <a:rPr lang="fa-IR" sz="3200" dirty="0">
                <a:cs typeface="B Nazanin" panose="00000400000000000000" pitchFamily="2" charset="-78"/>
              </a:rPr>
              <a:t>1-هوش مصنوعی چیست؟</a:t>
            </a:r>
          </a:p>
          <a:p>
            <a:pPr marL="0" indent="0" algn="r" rtl="1">
              <a:buNone/>
            </a:pPr>
            <a:endParaRPr lang="en-US" sz="3200" dirty="0">
              <a:cs typeface="B Nazanin" panose="00000400000000000000" pitchFamily="2" charset="-78"/>
            </a:endParaRPr>
          </a:p>
          <a:p>
            <a:pPr marL="0" indent="0" algn="r" rtl="1">
              <a:buNone/>
            </a:pPr>
            <a:r>
              <a:rPr lang="fa-IR" sz="3200" dirty="0">
                <a:cs typeface="B Nazanin" panose="00000400000000000000" pitchFamily="2" charset="-78"/>
              </a:rPr>
              <a:t>2- آغاز کار هوش مصنوعی</a:t>
            </a:r>
          </a:p>
          <a:p>
            <a:pPr marL="0" indent="0" algn="r" rtl="1">
              <a:buNone/>
            </a:pPr>
            <a:endParaRPr lang="fa-IR" sz="3200" dirty="0">
              <a:cs typeface="B Nazanin" panose="00000400000000000000" pitchFamily="2" charset="-78"/>
            </a:endParaRPr>
          </a:p>
          <a:p>
            <a:pPr marL="0" indent="0" algn="r" rtl="1">
              <a:buNone/>
            </a:pPr>
            <a:r>
              <a:rPr lang="fa-IR" sz="3200" dirty="0">
                <a:cs typeface="B Nazanin" panose="00000400000000000000" pitchFamily="2" charset="-78"/>
              </a:rPr>
              <a:t>3-فواید هوش مصنوعی</a:t>
            </a:r>
          </a:p>
          <a:p>
            <a:pPr marL="0" indent="0" algn="r" rtl="1">
              <a:buNone/>
            </a:pPr>
            <a:endParaRPr lang="fa-IR" sz="3200" dirty="0">
              <a:cs typeface="B Nazanin" panose="00000400000000000000" pitchFamily="2" charset="-78"/>
            </a:endParaRPr>
          </a:p>
          <a:p>
            <a:pPr marL="0" indent="0" algn="r" rtl="1">
              <a:buNone/>
            </a:pPr>
            <a:r>
              <a:rPr lang="fa-IR" sz="3200" dirty="0">
                <a:cs typeface="B Nazanin" panose="00000400000000000000" pitchFamily="2" charset="-78"/>
              </a:rPr>
              <a:t>4-ضررهای هوش مصنوعی </a:t>
            </a:r>
          </a:p>
        </p:txBody>
      </p:sp>
    </p:spTree>
    <p:extLst>
      <p:ext uri="{BB962C8B-B14F-4D97-AF65-F5344CB8AC3E}">
        <p14:creationId xmlns:p14="http://schemas.microsoft.com/office/powerpoint/2010/main" val="27026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FBBC8-FC0C-E6D7-BE2D-894E9ED8E965}"/>
              </a:ext>
            </a:extLst>
          </p:cNvPr>
          <p:cNvSpPr>
            <a:spLocks noGrp="1"/>
          </p:cNvSpPr>
          <p:nvPr>
            <p:ph type="title"/>
          </p:nvPr>
        </p:nvSpPr>
        <p:spPr>
          <a:xfrm>
            <a:off x="2774302" y="282530"/>
            <a:ext cx="8610600" cy="1293028"/>
          </a:xfrm>
        </p:spPr>
        <p:txBody>
          <a:bodyPr/>
          <a:lstStyle/>
          <a:p>
            <a:r>
              <a:rPr lang="fa-IR" dirty="0"/>
              <a:t>مقدمه :</a:t>
            </a:r>
            <a:endParaRPr lang="en-US" dirty="0"/>
          </a:p>
        </p:txBody>
      </p:sp>
      <p:sp>
        <p:nvSpPr>
          <p:cNvPr id="3" name="Content Placeholder 2">
            <a:extLst>
              <a:ext uri="{FF2B5EF4-FFF2-40B4-BE49-F238E27FC236}">
                <a16:creationId xmlns:a16="http://schemas.microsoft.com/office/drawing/2014/main" id="{71429866-421B-371F-D707-0D162DC38E87}"/>
              </a:ext>
            </a:extLst>
          </p:cNvPr>
          <p:cNvSpPr>
            <a:spLocks noGrp="1"/>
          </p:cNvSpPr>
          <p:nvPr>
            <p:ph idx="1"/>
          </p:nvPr>
        </p:nvSpPr>
        <p:spPr>
          <a:xfrm>
            <a:off x="685800" y="1258317"/>
            <a:ext cx="10820400" cy="4024125"/>
          </a:xfrm>
        </p:spPr>
        <p:txBody>
          <a:bodyPr>
            <a:normAutofit fontScale="92500"/>
          </a:bodyPr>
          <a:lstStyle/>
          <a:p>
            <a:pPr marL="0" indent="0" algn="just" rtl="1">
              <a:lnSpc>
                <a:spcPct val="200000"/>
              </a:lnSpc>
              <a:buNone/>
            </a:pPr>
            <a:r>
              <a:rPr lang="fa-IR" sz="2300" b="1" i="0" dirty="0">
                <a:effectLst/>
                <a:latin typeface="IRANSans"/>
                <a:cs typeface="B Nazanin" panose="00000400000000000000" pitchFamily="2" charset="-78"/>
              </a:rPr>
              <a:t> با همه‌ی هیاهویی که درمورد هوش‌مصنوعی، ربات‌ها، ماشین‌های خودران و غیره وجود دارد، می‌توان به‌راحتی فرض کرد که هوش مصنوعی بر زندگی روزمره‌ی ما تأثیر می‌گذارد. در واقعیت اکثر ما تقریباً هر روز به‌نوعی با هوش مصنوعی روبه‌رو می‌شویم؛ از لحظه‌ای که برای چک‌کردن گوشی هوشمند خود از خواب بیدار می‌شویم تا تماشای یک فیلم توصیه‌شده در وب‌سایتی مانند نتفلیکس، هوش‌مصنوعی به‌سرعت راه خود را به زندگی روزمره‌ی ما باز کرده است. طبق مطالعات انجام‌شده، هوش مصنوعی قرار نیست رشدش را متوقف کند و هر سال به‌شکل چشم‌گیری گسترش می‌یابد؛ اما دقیقاً هوش مصنوعی چیست؟ </a:t>
            </a:r>
            <a:endParaRPr lang="fa-IR" sz="2300" b="1" i="0" u="none" strike="noStrike" dirty="0">
              <a:effectLst/>
              <a:latin typeface="iransans"/>
              <a:cs typeface="B Nazanin" panose="00000400000000000000" pitchFamily="2" charset="-78"/>
            </a:endParaRPr>
          </a:p>
          <a:p>
            <a:endParaRPr lang="en-US" dirty="0"/>
          </a:p>
        </p:txBody>
      </p:sp>
      <p:pic>
        <p:nvPicPr>
          <p:cNvPr id="5" name="Picture 4" descr="A person looking at a sculpture&#10;&#10;Description automatically generated with low confidence">
            <a:extLst>
              <a:ext uri="{FF2B5EF4-FFF2-40B4-BE49-F238E27FC236}">
                <a16:creationId xmlns:a16="http://schemas.microsoft.com/office/drawing/2014/main" id="{C76B48C7-0111-E6E3-C54F-4915536D3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32988"/>
            <a:ext cx="3601616" cy="2625012"/>
          </a:xfrm>
          <a:prstGeom prst="rect">
            <a:avLst/>
          </a:prstGeom>
        </p:spPr>
      </p:pic>
      <p:sp>
        <p:nvSpPr>
          <p:cNvPr id="4" name="Rectangle 3">
            <a:extLst>
              <a:ext uri="{FF2B5EF4-FFF2-40B4-BE49-F238E27FC236}">
                <a16:creationId xmlns:a16="http://schemas.microsoft.com/office/drawing/2014/main" id="{049B95FA-69D6-EF36-BEC2-99A14430878A}"/>
              </a:ext>
            </a:extLst>
          </p:cNvPr>
          <p:cNvSpPr/>
          <p:nvPr/>
        </p:nvSpPr>
        <p:spPr>
          <a:xfrm>
            <a:off x="4568569" y="4630340"/>
            <a:ext cx="6713697" cy="1304203"/>
          </a:xfrm>
          <a:prstGeom prst="rect">
            <a:avLst/>
          </a:prstGeom>
          <a:noFill/>
        </p:spPr>
        <p:txBody>
          <a:bodyPr wrap="none" lIns="91440" tIns="45720" rIns="91440" bIns="45720">
            <a:spAutoFit/>
          </a:bodyPr>
          <a:lstStyle/>
          <a:p>
            <a:pPr algn="just" rtl="1">
              <a:lnSpc>
                <a:spcPct val="200000"/>
              </a:lnSpc>
            </a:pPr>
            <a:r>
              <a:rPr lang="fa-IR" sz="2100" b="0" cap="none" spc="0" dirty="0">
                <a:ln w="0"/>
                <a:solidFill>
                  <a:schemeClr val="tx1"/>
                </a:solidFill>
                <a:effectLst>
                  <a:outerShdw blurRad="38100" dist="19050" dir="2700000" algn="tl" rotWithShape="0">
                    <a:schemeClr val="dk1">
                      <a:alpha val="40000"/>
                    </a:schemeClr>
                  </a:outerShdw>
                </a:effectLst>
                <a:cs typeface="B Nazanin" panose="00000400000000000000" pitchFamily="2" charset="-78"/>
              </a:rPr>
              <a:t>در بحث هوش مصنوعی مردم به دو دسته تقسیم میشنوند عده ای اون رو و باعث</a:t>
            </a:r>
          </a:p>
          <a:p>
            <a:pPr algn="just" rtl="1">
              <a:lnSpc>
                <a:spcPct val="200000"/>
              </a:lnSpc>
            </a:pPr>
            <a:r>
              <a:rPr lang="fa-IR" sz="2100" dirty="0">
                <a:ln w="0"/>
                <a:effectLst>
                  <a:outerShdw blurRad="38100" dist="19050" dir="2700000" algn="tl" rotWithShape="0">
                    <a:schemeClr val="dk1">
                      <a:alpha val="40000"/>
                    </a:schemeClr>
                  </a:outerShdw>
                </a:effectLst>
                <a:cs typeface="B Nazanin" panose="00000400000000000000" pitchFamily="2" charset="-78"/>
              </a:rPr>
              <a:t>پیشرفت و رفاه اسایش میدونن و عده ای رشد اون رو خطرناک میدونن</a:t>
            </a:r>
            <a:endParaRPr lang="en-US" sz="2100" b="0" cap="none" spc="0" dirty="0">
              <a:ln w="0"/>
              <a:solidFill>
                <a:schemeClr val="tx1"/>
              </a:solidFill>
              <a:effectLst>
                <a:outerShdw blurRad="38100" dist="19050" dir="2700000" algn="tl" rotWithShape="0">
                  <a:schemeClr val="dk1">
                    <a:alpha val="40000"/>
                  </a:schemeClr>
                </a:outerShdw>
              </a:effectLst>
              <a:cs typeface="B Nazanin" panose="00000400000000000000" pitchFamily="2" charset="-78"/>
            </a:endParaRPr>
          </a:p>
        </p:txBody>
      </p:sp>
    </p:spTree>
    <p:extLst>
      <p:ext uri="{BB962C8B-B14F-4D97-AF65-F5344CB8AC3E}">
        <p14:creationId xmlns:p14="http://schemas.microsoft.com/office/powerpoint/2010/main" val="2144737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07B93-82A3-7781-73B6-2D482B1CE171}"/>
              </a:ext>
            </a:extLst>
          </p:cNvPr>
          <p:cNvSpPr>
            <a:spLocks noGrp="1"/>
          </p:cNvSpPr>
          <p:nvPr>
            <p:ph type="title"/>
          </p:nvPr>
        </p:nvSpPr>
        <p:spPr/>
        <p:txBody>
          <a:bodyPr/>
          <a:lstStyle/>
          <a:p>
            <a:r>
              <a:rPr lang="fa-IR" b="1" i="0" dirty="0">
                <a:solidFill>
                  <a:srgbClr val="505050"/>
                </a:solidFill>
                <a:effectLst/>
                <a:latin typeface="IRANSans"/>
                <a:cs typeface="B Nazanin" panose="00000400000000000000" pitchFamily="2" charset="-78"/>
              </a:rPr>
              <a:t>1-هوش مصنوعی چیست؟</a:t>
            </a:r>
            <a:br>
              <a:rPr lang="fa-IR" b="1" i="0" dirty="0">
                <a:solidFill>
                  <a:srgbClr val="505050"/>
                </a:solidFill>
                <a:effectLst/>
                <a:latin typeface="IRANSans"/>
              </a:rPr>
            </a:br>
            <a:endParaRPr lang="en-US" dirty="0"/>
          </a:p>
        </p:txBody>
      </p:sp>
      <p:sp>
        <p:nvSpPr>
          <p:cNvPr id="3" name="Content Placeholder 2">
            <a:extLst>
              <a:ext uri="{FF2B5EF4-FFF2-40B4-BE49-F238E27FC236}">
                <a16:creationId xmlns:a16="http://schemas.microsoft.com/office/drawing/2014/main" id="{F36E6D58-6D0A-95D7-0CB3-674AEF19EBF3}"/>
              </a:ext>
            </a:extLst>
          </p:cNvPr>
          <p:cNvSpPr>
            <a:spLocks noGrp="1"/>
          </p:cNvSpPr>
          <p:nvPr>
            <p:ph idx="1"/>
          </p:nvPr>
        </p:nvSpPr>
        <p:spPr>
          <a:xfrm>
            <a:off x="685800" y="1802674"/>
            <a:ext cx="10820400" cy="4024125"/>
          </a:xfrm>
        </p:spPr>
        <p:txBody>
          <a:bodyPr>
            <a:normAutofit fontScale="77500" lnSpcReduction="20000"/>
          </a:bodyPr>
          <a:lstStyle/>
          <a:p>
            <a:pPr marL="0" indent="0" algn="just" rtl="1">
              <a:lnSpc>
                <a:spcPct val="170000"/>
              </a:lnSpc>
              <a:buNone/>
            </a:pPr>
            <a:r>
              <a:rPr lang="fa-IR" b="1" dirty="0">
                <a:effectLst>
                  <a:outerShdw blurRad="38100" dist="38100" dir="2700000" algn="tl">
                    <a:srgbClr val="000000">
                      <a:alpha val="43137"/>
                    </a:srgbClr>
                  </a:outerShdw>
                </a:effectLst>
                <a:cs typeface="B Nazanin" panose="00000400000000000000" pitchFamily="2" charset="-78"/>
              </a:rPr>
              <a:t>هوش مصنوعی یا </a:t>
            </a:r>
            <a:r>
              <a:rPr lang="en-US" b="1" dirty="0">
                <a:effectLst>
                  <a:outerShdw blurRad="38100" dist="38100" dir="2700000" algn="tl">
                    <a:srgbClr val="000000">
                      <a:alpha val="43137"/>
                    </a:srgbClr>
                  </a:outerShdw>
                </a:effectLst>
                <a:cs typeface="B Nazanin" panose="00000400000000000000" pitchFamily="2" charset="-78"/>
              </a:rPr>
              <a:t>AI </a:t>
            </a:r>
            <a:r>
              <a:rPr lang="fa-IR" b="1" dirty="0">
                <a:effectLst>
                  <a:outerShdw blurRad="38100" dist="38100" dir="2700000" algn="tl">
                    <a:srgbClr val="000000">
                      <a:alpha val="43137"/>
                    </a:srgbClr>
                  </a:outerShdw>
                </a:effectLst>
                <a:cs typeface="B Nazanin" panose="00000400000000000000" pitchFamily="2" charset="-78"/>
              </a:rPr>
              <a:t>به یک برنامه‌ی کامپیوتری توانایی تفکر و یادگیری را می‌دهد. هوش مصنوعی درواقع شبیه‌سازی هوش انسانی برای ماشین‌هاست تا بتوانند کارهایی را انجام دهند که معمولاً انسان‌ها از پس آن‌ها برمی‌آیند. هوش مصنوعی براساس قابلیت‌های آن به سه نوع اصلی تقسیم می‌شود: هوش مصنوعی ضعیف یا </a:t>
            </a:r>
            <a:r>
              <a:rPr lang="en-US" b="1" dirty="0">
                <a:effectLst>
                  <a:outerShdw blurRad="38100" dist="38100" dir="2700000" algn="tl">
                    <a:srgbClr val="000000">
                      <a:alpha val="43137"/>
                    </a:srgbClr>
                  </a:outerShdw>
                </a:effectLst>
                <a:cs typeface="B Nazanin" panose="00000400000000000000" pitchFamily="2" charset="-78"/>
              </a:rPr>
              <a:t>Weak AI، </a:t>
            </a:r>
            <a:r>
              <a:rPr lang="fa-IR" b="1" dirty="0">
                <a:effectLst>
                  <a:outerShdw blurRad="38100" dist="38100" dir="2700000" algn="tl">
                    <a:srgbClr val="000000">
                      <a:alpha val="43137"/>
                    </a:srgbClr>
                  </a:outerShdw>
                </a:effectLst>
                <a:cs typeface="B Nazanin" panose="00000400000000000000" pitchFamily="2" charset="-78"/>
              </a:rPr>
              <a:t>هوش مصنوعی قوی یا  </a:t>
            </a:r>
            <a:r>
              <a:rPr lang="en-US" b="1" dirty="0">
                <a:effectLst>
                  <a:outerShdw blurRad="38100" dist="38100" dir="2700000" algn="tl">
                    <a:srgbClr val="000000">
                      <a:alpha val="43137"/>
                    </a:srgbClr>
                  </a:outerShdw>
                </a:effectLst>
                <a:cs typeface="B Nazanin" panose="00000400000000000000" pitchFamily="2" charset="-78"/>
              </a:rPr>
              <a:t>Strong AI </a:t>
            </a:r>
            <a:r>
              <a:rPr lang="fa-IR" b="1" dirty="0">
                <a:effectLst>
                  <a:outerShdw blurRad="38100" dist="38100" dir="2700000" algn="tl">
                    <a:srgbClr val="000000">
                      <a:alpha val="43137"/>
                    </a:srgbClr>
                  </a:outerShdw>
                </a:effectLst>
                <a:cs typeface="B Nazanin" panose="00000400000000000000" pitchFamily="2" charset="-78"/>
              </a:rPr>
              <a:t>و هوش مصنوعی فوق‌العاده یا </a:t>
            </a:r>
            <a:r>
              <a:rPr lang="en-US" b="1" dirty="0">
                <a:effectLst>
                  <a:outerShdw blurRad="38100" dist="38100" dir="2700000" algn="tl">
                    <a:srgbClr val="000000">
                      <a:alpha val="43137"/>
                    </a:srgbClr>
                  </a:outerShdw>
                </a:effectLst>
                <a:cs typeface="B Nazanin" panose="00000400000000000000" pitchFamily="2" charset="-78"/>
              </a:rPr>
              <a:t>Super AI.</a:t>
            </a:r>
            <a:endParaRPr lang="fa-IR" b="1" dirty="0">
              <a:effectLst>
                <a:outerShdw blurRad="38100" dist="38100" dir="2700000" algn="tl">
                  <a:srgbClr val="000000">
                    <a:alpha val="43137"/>
                  </a:srgbClr>
                </a:outerShdw>
              </a:effectLst>
              <a:cs typeface="B Nazanin" panose="00000400000000000000" pitchFamily="2" charset="-78"/>
            </a:endParaRPr>
          </a:p>
          <a:p>
            <a:pPr marL="0" indent="0" algn="just" rtl="1">
              <a:lnSpc>
                <a:spcPct val="170000"/>
              </a:lnSpc>
              <a:buNone/>
            </a:pPr>
            <a:r>
              <a:rPr lang="fa-IR" b="1" dirty="0">
                <a:effectLst>
                  <a:outerShdw blurRad="38100" dist="38100" dir="2700000" algn="tl">
                    <a:srgbClr val="000000">
                      <a:alpha val="43137"/>
                    </a:srgbClr>
                  </a:outerShdw>
                </a:effectLst>
                <a:cs typeface="B Nazanin" panose="00000400000000000000" pitchFamily="2" charset="-78"/>
              </a:rPr>
              <a:t>هوش مصنوعی ضعیف روی یک کار تمرکز می‌کند و نمی‌تواند فراتر از محدودیت‌هایی که برایش تعریف شده است، کاری انجام دهد. این نوع هوش مصنوعی در زندگی روزمره ما رایج است.</a:t>
            </a:r>
          </a:p>
          <a:p>
            <a:pPr marL="0" indent="0" algn="just" rtl="1">
              <a:lnSpc>
                <a:spcPct val="170000"/>
              </a:lnSpc>
              <a:buNone/>
            </a:pPr>
            <a:r>
              <a:rPr lang="fa-IR" b="1" dirty="0">
                <a:effectLst>
                  <a:outerShdw blurRad="38100" dist="38100" dir="2700000" algn="tl">
                    <a:srgbClr val="000000">
                      <a:alpha val="43137"/>
                    </a:srgbClr>
                  </a:outerShdw>
                </a:effectLst>
                <a:cs typeface="B Nazanin" panose="00000400000000000000" pitchFamily="2" charset="-78"/>
              </a:rPr>
              <a:t>هوش مصنوعی قوی می‌تواند هر وظیفه‌ی فکری را که یک انسان توانایی آن را دارد درک کند و بیاموزد؛ محققان در تلاش برای رسیدن به هوش مصنوعی قوی هستند.</a:t>
            </a:r>
            <a:endParaRPr lang="en-US" b="1" dirty="0">
              <a:effectLst>
                <a:outerShdw blurRad="38100" dist="38100" dir="2700000" algn="tl">
                  <a:srgbClr val="000000">
                    <a:alpha val="43137"/>
                  </a:srgbClr>
                </a:outerShdw>
              </a:effectLst>
              <a:cs typeface="B Nazanin" panose="00000400000000000000" pitchFamily="2" charset="-78"/>
            </a:endParaRPr>
          </a:p>
          <a:p>
            <a:pPr marL="0" indent="0" algn="just" rtl="1">
              <a:lnSpc>
                <a:spcPct val="170000"/>
              </a:lnSpc>
              <a:buNone/>
            </a:pPr>
            <a:r>
              <a:rPr lang="en-US" b="1" dirty="0">
                <a:effectLst>
                  <a:outerShdw blurRad="38100" dist="38100" dir="2700000" algn="tl">
                    <a:srgbClr val="000000">
                      <a:alpha val="43137"/>
                    </a:srgbClr>
                  </a:outerShdw>
                </a:effectLst>
                <a:cs typeface="B Nazanin" panose="00000400000000000000" pitchFamily="2" charset="-78"/>
              </a:rPr>
              <a:t>l </a:t>
            </a:r>
            <a:r>
              <a:rPr lang="fa-IR" b="1" dirty="0">
                <a:effectLst>
                  <a:outerShdw blurRad="38100" dist="38100" dir="2700000" algn="tl">
                    <a:srgbClr val="000000">
                      <a:alpha val="43137"/>
                    </a:srgbClr>
                  </a:outerShdw>
                </a:effectLst>
                <a:cs typeface="B Nazanin" panose="00000400000000000000" pitchFamily="2" charset="-78"/>
              </a:rPr>
              <a:t>از هوش انسان پیشی می‌گیرد و می‌تواند هر کاری را بهتر از انسان انجام دهد. این درواقع هنوز یک مفهوم است و تا به‌واقعیت‌پیوستن فاصله‌ی خیلی زیادی دارد</a:t>
            </a:r>
            <a:r>
              <a:rPr lang="fa-IR" dirty="0">
                <a:cs typeface="B Nazanin" panose="00000400000000000000" pitchFamily="2" charset="-78"/>
              </a:rPr>
              <a:t>.</a:t>
            </a:r>
            <a:endParaRPr lang="en-US" dirty="0">
              <a:cs typeface="B Nazanin" panose="00000400000000000000" pitchFamily="2" charset="-78"/>
            </a:endParaRPr>
          </a:p>
        </p:txBody>
      </p:sp>
    </p:spTree>
    <p:extLst>
      <p:ext uri="{BB962C8B-B14F-4D97-AF65-F5344CB8AC3E}">
        <p14:creationId xmlns:p14="http://schemas.microsoft.com/office/powerpoint/2010/main" val="3510378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85A2A-880B-41DF-3CF3-916CE125C2BB}"/>
              </a:ext>
            </a:extLst>
          </p:cNvPr>
          <p:cNvSpPr>
            <a:spLocks noGrp="1"/>
          </p:cNvSpPr>
          <p:nvPr>
            <p:ph type="title"/>
          </p:nvPr>
        </p:nvSpPr>
        <p:spPr>
          <a:xfrm>
            <a:off x="2791827" y="357144"/>
            <a:ext cx="8610600" cy="1243721"/>
          </a:xfrm>
        </p:spPr>
        <p:txBody>
          <a:bodyPr>
            <a:normAutofit fontScale="90000"/>
          </a:bodyPr>
          <a:lstStyle/>
          <a:p>
            <a:pPr algn="r"/>
            <a:r>
              <a:rPr lang="fa-IR" b="1" i="0" dirty="0">
                <a:solidFill>
                  <a:schemeClr val="tx1"/>
                </a:solidFill>
                <a:effectLst>
                  <a:outerShdw blurRad="38100" dist="38100" dir="2700000" algn="tl">
                    <a:srgbClr val="000000">
                      <a:alpha val="43137"/>
                    </a:srgbClr>
                  </a:outerShdw>
                </a:effectLst>
                <a:latin typeface="iransans"/>
                <a:cs typeface="B Nazanin" panose="00000400000000000000" pitchFamily="2" charset="-78"/>
              </a:rPr>
              <a:t>1- آغاز ماجرای هوش مصنوعی :</a:t>
            </a:r>
            <a:br>
              <a:rPr lang="fa-IR" b="1" i="0" dirty="0">
                <a:solidFill>
                  <a:srgbClr val="181522"/>
                </a:solidFill>
                <a:effectLst/>
                <a:latin typeface="iransans"/>
              </a:rPr>
            </a:br>
            <a:endParaRPr lang="en-US" dirty="0"/>
          </a:p>
        </p:txBody>
      </p:sp>
      <p:pic>
        <p:nvPicPr>
          <p:cNvPr id="5" name="Content Placeholder 4" descr="A group of people in clothing&#10;&#10;Description automatically generated with medium confidence">
            <a:extLst>
              <a:ext uri="{FF2B5EF4-FFF2-40B4-BE49-F238E27FC236}">
                <a16:creationId xmlns:a16="http://schemas.microsoft.com/office/drawing/2014/main" id="{06FDEBA8-9629-242D-AB2F-8DE8FDDA4B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0059" y="1440945"/>
            <a:ext cx="3889058" cy="4389518"/>
          </a:xfrm>
        </p:spPr>
      </p:pic>
      <p:pic>
        <p:nvPicPr>
          <p:cNvPr id="7" name="Picture 6" descr="A person in a suit&#10;&#10;Description automatically generated with medium confidence">
            <a:extLst>
              <a:ext uri="{FF2B5EF4-FFF2-40B4-BE49-F238E27FC236}">
                <a16:creationId xmlns:a16="http://schemas.microsoft.com/office/drawing/2014/main" id="{04EB8C58-5DFE-52D6-9357-2263E04A1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2388" y="1440945"/>
            <a:ext cx="3889058" cy="4389518"/>
          </a:xfrm>
          <a:prstGeom prst="rect">
            <a:avLst/>
          </a:prstGeom>
        </p:spPr>
      </p:pic>
      <p:sp>
        <p:nvSpPr>
          <p:cNvPr id="9" name="Rectangle 8">
            <a:extLst>
              <a:ext uri="{FF2B5EF4-FFF2-40B4-BE49-F238E27FC236}">
                <a16:creationId xmlns:a16="http://schemas.microsoft.com/office/drawing/2014/main" id="{24F9A79F-EF4F-1E61-9395-348073FE4ADD}"/>
              </a:ext>
            </a:extLst>
          </p:cNvPr>
          <p:cNvSpPr/>
          <p:nvPr/>
        </p:nvSpPr>
        <p:spPr>
          <a:xfrm>
            <a:off x="8153635" y="5977636"/>
            <a:ext cx="1550424" cy="523220"/>
          </a:xfrm>
          <a:prstGeom prst="rect">
            <a:avLst/>
          </a:prstGeom>
          <a:noFill/>
        </p:spPr>
        <p:txBody>
          <a:bodyPr wrap="none" lIns="91440" tIns="45720" rIns="91440" bIns="45720">
            <a:spAutoFit/>
          </a:bodyPr>
          <a:lstStyle/>
          <a:p>
            <a:pPr algn="ctr"/>
            <a:r>
              <a:rPr lang="fa-IR" sz="2800" b="0" cap="none" spc="0" dirty="0">
                <a:ln w="0"/>
                <a:solidFill>
                  <a:schemeClr val="tx1"/>
                </a:solidFill>
                <a:effectLst>
                  <a:outerShdw blurRad="38100" dist="19050" dir="2700000" algn="tl" rotWithShape="0">
                    <a:schemeClr val="dk1">
                      <a:alpha val="40000"/>
                    </a:schemeClr>
                  </a:outerShdw>
                </a:effectLst>
              </a:rPr>
              <a:t>آلن تورینگ</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1F36CE1B-6B22-7E8B-36F7-1427E10FF194}"/>
              </a:ext>
            </a:extLst>
          </p:cNvPr>
          <p:cNvSpPr/>
          <p:nvPr/>
        </p:nvSpPr>
        <p:spPr>
          <a:xfrm>
            <a:off x="1699304" y="5977636"/>
            <a:ext cx="3999813" cy="461665"/>
          </a:xfrm>
          <a:prstGeom prst="rect">
            <a:avLst/>
          </a:prstGeom>
          <a:noFill/>
        </p:spPr>
        <p:txBody>
          <a:bodyPr wrap="none" lIns="91440" tIns="45720" rIns="91440" bIns="45720">
            <a:spAutoFit/>
          </a:bodyPr>
          <a:lstStyle/>
          <a:p>
            <a:pPr algn="ctr"/>
            <a:r>
              <a:rPr lang="fa-IR" sz="2400" b="1" cap="none" spc="0" dirty="0">
                <a:ln w="0"/>
                <a:solidFill>
                  <a:schemeClr val="tx1"/>
                </a:solidFill>
                <a:effectLst>
                  <a:outerShdw blurRad="38100" dist="19050" dir="2700000" algn="tl" rotWithShape="0">
                    <a:schemeClr val="dk1">
                      <a:alpha val="40000"/>
                    </a:schemeClr>
                  </a:outerShdw>
                </a:effectLst>
              </a:rPr>
              <a:t>مرد آهنی بی قلب در جادوگر شهر اوز</a:t>
            </a:r>
            <a:endParaRPr lang="en-US" sz="24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75926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85A2A-880B-41DF-3CF3-916CE125C2BB}"/>
              </a:ext>
            </a:extLst>
          </p:cNvPr>
          <p:cNvSpPr>
            <a:spLocks noGrp="1"/>
          </p:cNvSpPr>
          <p:nvPr>
            <p:ph type="title"/>
          </p:nvPr>
        </p:nvSpPr>
        <p:spPr>
          <a:xfrm>
            <a:off x="2747003" y="528918"/>
            <a:ext cx="8610600" cy="1243721"/>
          </a:xfrm>
        </p:spPr>
        <p:txBody>
          <a:bodyPr>
            <a:normAutofit fontScale="90000"/>
          </a:bodyPr>
          <a:lstStyle/>
          <a:p>
            <a:pPr algn="r"/>
            <a:r>
              <a:rPr lang="fa-IR" b="1" i="0" dirty="0">
                <a:solidFill>
                  <a:schemeClr val="tx1"/>
                </a:solidFill>
                <a:effectLst>
                  <a:outerShdw blurRad="38100" dist="38100" dir="2700000" algn="tl">
                    <a:srgbClr val="000000">
                      <a:alpha val="43137"/>
                    </a:srgbClr>
                  </a:outerShdw>
                </a:effectLst>
                <a:latin typeface="iransans"/>
                <a:cs typeface="B Nazanin" panose="00000400000000000000" pitchFamily="2" charset="-78"/>
              </a:rPr>
              <a:t>1- آغاز ماجرای هوش مصنوعی :</a:t>
            </a:r>
            <a:br>
              <a:rPr lang="fa-IR" b="1" i="0" dirty="0">
                <a:solidFill>
                  <a:srgbClr val="181522"/>
                </a:solidFill>
                <a:effectLst/>
                <a:latin typeface="iransans"/>
              </a:rPr>
            </a:br>
            <a:endParaRPr lang="en-US" dirty="0"/>
          </a:p>
        </p:txBody>
      </p:sp>
      <p:pic>
        <p:nvPicPr>
          <p:cNvPr id="8" name="Content Placeholder 7" descr="A person wearing a white shirt and tie&#10;&#10;Description automatically generated with low confidence">
            <a:extLst>
              <a:ext uri="{FF2B5EF4-FFF2-40B4-BE49-F238E27FC236}">
                <a16:creationId xmlns:a16="http://schemas.microsoft.com/office/drawing/2014/main" id="{FE155C14-B179-10E2-B3FF-0CB88BEFD2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238" y="1788195"/>
            <a:ext cx="2196353" cy="2378712"/>
          </a:xfrm>
        </p:spPr>
      </p:pic>
      <p:pic>
        <p:nvPicPr>
          <p:cNvPr id="12" name="Picture 11" descr="A person with a beard using a computer&#10;&#10;Description automatically generated with low confidence">
            <a:extLst>
              <a:ext uri="{FF2B5EF4-FFF2-40B4-BE49-F238E27FC236}">
                <a16:creationId xmlns:a16="http://schemas.microsoft.com/office/drawing/2014/main" id="{0AE9EC0C-09F8-74FD-362E-F2B62C9236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462" y="1772639"/>
            <a:ext cx="2196353" cy="2409825"/>
          </a:xfrm>
          <a:prstGeom prst="rect">
            <a:avLst/>
          </a:prstGeom>
        </p:spPr>
      </p:pic>
      <p:pic>
        <p:nvPicPr>
          <p:cNvPr id="14" name="Picture 13" descr="A person smiling for the camera&#10;&#10;Description automatically generated with medium confidence">
            <a:extLst>
              <a:ext uri="{FF2B5EF4-FFF2-40B4-BE49-F238E27FC236}">
                <a16:creationId xmlns:a16="http://schemas.microsoft.com/office/drawing/2014/main" id="{23381341-6CB6-61D8-B9F9-209DF58BE9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0274" y="1772639"/>
            <a:ext cx="2196353" cy="2409825"/>
          </a:xfrm>
          <a:prstGeom prst="rect">
            <a:avLst/>
          </a:prstGeom>
        </p:spPr>
      </p:pic>
      <p:sp>
        <p:nvSpPr>
          <p:cNvPr id="15" name="Rectangle 14">
            <a:extLst>
              <a:ext uri="{FF2B5EF4-FFF2-40B4-BE49-F238E27FC236}">
                <a16:creationId xmlns:a16="http://schemas.microsoft.com/office/drawing/2014/main" id="{F8DD95CD-20C2-5D93-1E2F-2C0E08D507AC}"/>
              </a:ext>
            </a:extLst>
          </p:cNvPr>
          <p:cNvSpPr/>
          <p:nvPr/>
        </p:nvSpPr>
        <p:spPr>
          <a:xfrm>
            <a:off x="676582" y="4285147"/>
            <a:ext cx="1920719" cy="769441"/>
          </a:xfrm>
          <a:prstGeom prst="rect">
            <a:avLst/>
          </a:prstGeom>
          <a:noFill/>
        </p:spPr>
        <p:txBody>
          <a:bodyPr wrap="none" lIns="91440" tIns="45720" rIns="91440" bIns="45720">
            <a:spAutoFit/>
          </a:bodyPr>
          <a:lstStyle/>
          <a:p>
            <a:pPr algn="ctr"/>
            <a:r>
              <a:rPr lang="fa-IR" sz="4400" b="0" i="0" dirty="0">
                <a:effectLst/>
                <a:latin typeface="iransans"/>
                <a:cs typeface="B Nazanin" panose="00000400000000000000" pitchFamily="2" charset="-78"/>
              </a:rPr>
              <a:t>آلن نیوول</a:t>
            </a:r>
            <a:endParaRPr lang="en-US" sz="4400" b="0" cap="none" spc="0" dirty="0">
              <a:ln w="0"/>
              <a:effectLst>
                <a:outerShdw blurRad="38100" dist="19050" dir="2700000" algn="tl" rotWithShape="0">
                  <a:schemeClr val="dk1">
                    <a:alpha val="40000"/>
                  </a:schemeClr>
                </a:outerShdw>
              </a:effectLst>
              <a:cs typeface="B Nazanin" panose="00000400000000000000" pitchFamily="2" charset="-78"/>
            </a:endParaRPr>
          </a:p>
        </p:txBody>
      </p:sp>
      <p:sp>
        <p:nvSpPr>
          <p:cNvPr id="16" name="Rectangle 15">
            <a:extLst>
              <a:ext uri="{FF2B5EF4-FFF2-40B4-BE49-F238E27FC236}">
                <a16:creationId xmlns:a16="http://schemas.microsoft.com/office/drawing/2014/main" id="{A74993B7-CD7F-409D-66E3-EA34DCF565D3}"/>
              </a:ext>
            </a:extLst>
          </p:cNvPr>
          <p:cNvSpPr/>
          <p:nvPr/>
        </p:nvSpPr>
        <p:spPr>
          <a:xfrm>
            <a:off x="4710147" y="4285147"/>
            <a:ext cx="1846980" cy="769441"/>
          </a:xfrm>
          <a:prstGeom prst="rect">
            <a:avLst/>
          </a:prstGeom>
          <a:noFill/>
        </p:spPr>
        <p:txBody>
          <a:bodyPr wrap="none" lIns="91440" tIns="45720" rIns="91440" bIns="45720">
            <a:spAutoFit/>
          </a:bodyPr>
          <a:lstStyle/>
          <a:p>
            <a:pPr algn="ctr"/>
            <a:r>
              <a:rPr lang="fa-IR" sz="4400" b="0" i="0" dirty="0">
                <a:effectLst/>
                <a:latin typeface="iransans"/>
                <a:cs typeface="B Nazanin" panose="00000400000000000000" pitchFamily="2" charset="-78"/>
              </a:rPr>
              <a:t>کلیف شاو</a:t>
            </a:r>
            <a:endParaRPr lang="en-US" sz="4400" b="0" cap="none" spc="0" dirty="0">
              <a:ln w="0"/>
              <a:effectLst>
                <a:outerShdw blurRad="38100" dist="19050" dir="2700000" algn="tl" rotWithShape="0">
                  <a:schemeClr val="dk1">
                    <a:alpha val="40000"/>
                  </a:schemeClr>
                </a:outerShdw>
              </a:effectLst>
              <a:cs typeface="B Nazanin" panose="00000400000000000000" pitchFamily="2" charset="-78"/>
            </a:endParaRPr>
          </a:p>
        </p:txBody>
      </p:sp>
      <p:sp>
        <p:nvSpPr>
          <p:cNvPr id="18" name="TextBox 17">
            <a:extLst>
              <a:ext uri="{FF2B5EF4-FFF2-40B4-BE49-F238E27FC236}">
                <a16:creationId xmlns:a16="http://schemas.microsoft.com/office/drawing/2014/main" id="{8F2447B8-1DEC-5F32-3525-DEB214F60769}"/>
              </a:ext>
            </a:extLst>
          </p:cNvPr>
          <p:cNvSpPr txBox="1"/>
          <p:nvPr/>
        </p:nvSpPr>
        <p:spPr>
          <a:xfrm>
            <a:off x="8175132" y="4285147"/>
            <a:ext cx="2886635" cy="1200329"/>
          </a:xfrm>
          <a:prstGeom prst="rect">
            <a:avLst/>
          </a:prstGeom>
          <a:noFill/>
        </p:spPr>
        <p:txBody>
          <a:bodyPr wrap="square">
            <a:spAutoFit/>
          </a:bodyPr>
          <a:lstStyle/>
          <a:p>
            <a:pPr algn="ctr"/>
            <a:r>
              <a:rPr lang="fa-IR" sz="3600" b="0" i="0" dirty="0">
                <a:effectLst/>
                <a:latin typeface="iransans"/>
                <a:cs typeface="B Nazanin" panose="00000400000000000000" pitchFamily="2" charset="-78"/>
              </a:rPr>
              <a:t>نظریه‌پرداز منطق هربرت سایمون</a:t>
            </a:r>
            <a:endParaRPr lang="en-US" sz="3600" dirty="0">
              <a:cs typeface="B Nazanin" panose="00000400000000000000" pitchFamily="2" charset="-78"/>
            </a:endParaRPr>
          </a:p>
        </p:txBody>
      </p:sp>
    </p:spTree>
    <p:extLst>
      <p:ext uri="{BB962C8B-B14F-4D97-AF65-F5344CB8AC3E}">
        <p14:creationId xmlns:p14="http://schemas.microsoft.com/office/powerpoint/2010/main" val="853154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CBDC-912F-D9ED-8FB6-62B57784CA6C}"/>
              </a:ext>
            </a:extLst>
          </p:cNvPr>
          <p:cNvSpPr>
            <a:spLocks noGrp="1"/>
          </p:cNvSpPr>
          <p:nvPr>
            <p:ph type="title"/>
          </p:nvPr>
        </p:nvSpPr>
        <p:spPr>
          <a:xfrm>
            <a:off x="6364942" y="1262471"/>
            <a:ext cx="3803735" cy="458753"/>
          </a:xfrm>
        </p:spPr>
        <p:txBody>
          <a:bodyPr>
            <a:normAutofit fontScale="90000"/>
          </a:bodyPr>
          <a:lstStyle/>
          <a:p>
            <a:pPr algn="r"/>
            <a:r>
              <a:rPr lang="fa-IR" sz="3600" b="1" dirty="0">
                <a:cs typeface="B Nazanin" panose="00000400000000000000" pitchFamily="2" charset="-78"/>
              </a:rPr>
              <a:t>2- فواید هوش مصنوعی :</a:t>
            </a:r>
            <a:br>
              <a:rPr lang="fa-IR" sz="3600" dirty="0">
                <a:cs typeface="B Nazanin" panose="00000400000000000000" pitchFamily="2" charset="-78"/>
              </a:rPr>
            </a:br>
            <a:endParaRPr lang="en-US" dirty="0"/>
          </a:p>
        </p:txBody>
      </p:sp>
      <p:sp>
        <p:nvSpPr>
          <p:cNvPr id="7" name="Content Placeholder 6">
            <a:extLst>
              <a:ext uri="{FF2B5EF4-FFF2-40B4-BE49-F238E27FC236}">
                <a16:creationId xmlns:a16="http://schemas.microsoft.com/office/drawing/2014/main" id="{CAC8F5C8-37F9-5AD6-D0CC-2029A91CEF6F}"/>
              </a:ext>
            </a:extLst>
          </p:cNvPr>
          <p:cNvSpPr>
            <a:spLocks noGrp="1"/>
          </p:cNvSpPr>
          <p:nvPr>
            <p:ph idx="1"/>
          </p:nvPr>
        </p:nvSpPr>
        <p:spPr>
          <a:xfrm>
            <a:off x="6463554" y="2130682"/>
            <a:ext cx="4222376" cy="4395623"/>
          </a:xfrm>
        </p:spPr>
        <p:txBody>
          <a:bodyPr>
            <a:normAutofit fontScale="32500" lnSpcReduction="20000"/>
          </a:bodyPr>
          <a:lstStyle/>
          <a:p>
            <a:pPr algn="just" rtl="1">
              <a:lnSpc>
                <a:spcPct val="170000"/>
              </a:lnSpc>
            </a:pPr>
            <a:r>
              <a:rPr lang="fa-IR" sz="6000" b="1" dirty="0">
                <a:solidFill>
                  <a:schemeClr val="tx2">
                    <a:lumMod val="20000"/>
                    <a:lumOff val="80000"/>
                  </a:schemeClr>
                </a:solidFill>
                <a:effectLst>
                  <a:outerShdw blurRad="38100" dist="38100" dir="2700000" algn="tl">
                    <a:srgbClr val="000000">
                      <a:alpha val="43137"/>
                    </a:srgbClr>
                  </a:outerShdw>
                </a:effectLst>
                <a:cs typeface="B Nazanin" panose="00000400000000000000" pitchFamily="2" charset="-78"/>
              </a:rPr>
              <a:t>1-کاهش خطای انسانی</a:t>
            </a:r>
            <a:r>
              <a:rPr lang="fa-IR" sz="6000" b="1" dirty="0">
                <a:effectLst>
                  <a:outerShdw blurRad="38100" dist="38100" dir="2700000" algn="tl">
                    <a:srgbClr val="000000">
                      <a:alpha val="43137"/>
                    </a:srgbClr>
                  </a:outerShdw>
                </a:effectLst>
                <a:cs typeface="B Nazanin" panose="00000400000000000000" pitchFamily="2" charset="-78"/>
              </a:rPr>
              <a:t>.</a:t>
            </a:r>
          </a:p>
          <a:p>
            <a:pPr algn="just" rtl="1">
              <a:lnSpc>
                <a:spcPct val="170000"/>
              </a:lnSpc>
            </a:pPr>
            <a:r>
              <a:rPr lang="fa-IR" sz="6000" b="1" dirty="0">
                <a:solidFill>
                  <a:schemeClr val="tx2">
                    <a:lumMod val="20000"/>
                    <a:lumOff val="80000"/>
                  </a:schemeClr>
                </a:solidFill>
                <a:effectLst>
                  <a:outerShdw blurRad="38100" dist="38100" dir="2700000" algn="tl">
                    <a:srgbClr val="000000">
                      <a:alpha val="43137"/>
                    </a:srgbClr>
                  </a:outerShdw>
                </a:effectLst>
                <a:cs typeface="B Nazanin" panose="00000400000000000000" pitchFamily="2" charset="-78"/>
              </a:rPr>
              <a:t>2- به جای انسان ریسک می کند .</a:t>
            </a:r>
          </a:p>
          <a:p>
            <a:pPr algn="just" rtl="1">
              <a:lnSpc>
                <a:spcPct val="170000"/>
              </a:lnSpc>
            </a:pPr>
            <a:r>
              <a:rPr lang="fa-IR" sz="6000" b="1" dirty="0">
                <a:solidFill>
                  <a:schemeClr val="tx2">
                    <a:lumMod val="20000"/>
                    <a:lumOff val="80000"/>
                  </a:schemeClr>
                </a:solidFill>
                <a:effectLst>
                  <a:outerShdw blurRad="38100" dist="38100" dir="2700000" algn="tl">
                    <a:srgbClr val="000000">
                      <a:alpha val="43137"/>
                    </a:srgbClr>
                  </a:outerShdw>
                </a:effectLst>
                <a:cs typeface="B Nazanin" panose="00000400000000000000" pitchFamily="2" charset="-78"/>
              </a:rPr>
              <a:t>3- </a:t>
            </a:r>
            <a:r>
              <a:rPr lang="fa-IR" sz="6000" b="1" i="0" u="none" strike="noStrike" dirty="0">
                <a:solidFill>
                  <a:schemeClr val="tx2">
                    <a:lumMod val="20000"/>
                    <a:lumOff val="80000"/>
                  </a:schemeClr>
                </a:solidFill>
                <a:effectLst>
                  <a:outerShdw blurRad="38100" dist="38100" dir="2700000" algn="tl">
                    <a:srgbClr val="000000">
                      <a:alpha val="43137"/>
                    </a:srgbClr>
                  </a:outerShdw>
                </a:effectLst>
                <a:latin typeface="iransans"/>
              </a:rPr>
              <a:t>بدون وقفه کار میکند.</a:t>
            </a:r>
          </a:p>
          <a:p>
            <a:pPr algn="just" rtl="1">
              <a:lnSpc>
                <a:spcPct val="170000"/>
              </a:lnSpc>
            </a:pPr>
            <a:r>
              <a:rPr lang="fa-IR" sz="6000" b="1" dirty="0">
                <a:solidFill>
                  <a:schemeClr val="tx2">
                    <a:lumMod val="20000"/>
                    <a:lumOff val="80000"/>
                  </a:schemeClr>
                </a:solidFill>
                <a:effectLst>
                  <a:outerShdw blurRad="38100" dist="38100" dir="2700000" algn="tl">
                    <a:srgbClr val="000000">
                      <a:alpha val="43137"/>
                    </a:srgbClr>
                  </a:outerShdw>
                </a:effectLst>
                <a:latin typeface="iransans"/>
              </a:rPr>
              <a:t>4- </a:t>
            </a:r>
            <a:r>
              <a:rPr lang="fa-IR" sz="6000" b="1" i="0" u="none" strike="noStrike" dirty="0">
                <a:solidFill>
                  <a:schemeClr val="tx2">
                    <a:lumMod val="20000"/>
                    <a:lumOff val="80000"/>
                  </a:schemeClr>
                </a:solidFill>
                <a:effectLst>
                  <a:outerShdw blurRad="38100" dist="38100" dir="2700000" algn="tl">
                    <a:srgbClr val="000000">
                      <a:alpha val="43137"/>
                    </a:srgbClr>
                  </a:outerShdw>
                </a:effectLst>
                <a:latin typeface="iransans"/>
              </a:rPr>
              <a:t>کمک </a:t>
            </a:r>
            <a:r>
              <a:rPr lang="fa-IR" sz="6000" b="1" dirty="0">
                <a:solidFill>
                  <a:schemeClr val="tx2">
                    <a:lumMod val="20000"/>
                    <a:lumOff val="80000"/>
                  </a:schemeClr>
                </a:solidFill>
                <a:effectLst>
                  <a:outerShdw blurRad="38100" dist="38100" dir="2700000" algn="tl">
                    <a:srgbClr val="000000">
                      <a:alpha val="43137"/>
                    </a:srgbClr>
                  </a:outerShdw>
                </a:effectLst>
                <a:latin typeface="iransans"/>
              </a:rPr>
              <a:t>های </a:t>
            </a:r>
            <a:r>
              <a:rPr lang="fa-IR" sz="6000" b="1" i="0" u="none" strike="noStrike" dirty="0">
                <a:solidFill>
                  <a:schemeClr val="tx2">
                    <a:lumMod val="20000"/>
                    <a:lumOff val="80000"/>
                  </a:schemeClr>
                </a:solidFill>
                <a:effectLst>
                  <a:outerShdw blurRad="38100" dist="38100" dir="2700000" algn="tl">
                    <a:srgbClr val="000000">
                      <a:alpha val="43137"/>
                    </a:srgbClr>
                  </a:outerShdw>
                </a:effectLst>
                <a:latin typeface="iransans"/>
              </a:rPr>
              <a:t>دیجیتالی</a:t>
            </a:r>
          </a:p>
          <a:p>
            <a:pPr algn="just" rtl="1">
              <a:lnSpc>
                <a:spcPct val="170000"/>
              </a:lnSpc>
            </a:pPr>
            <a:r>
              <a:rPr lang="fa-IR" sz="6000" b="1" dirty="0">
                <a:solidFill>
                  <a:schemeClr val="tx2">
                    <a:lumMod val="20000"/>
                    <a:lumOff val="80000"/>
                  </a:schemeClr>
                </a:solidFill>
                <a:effectLst>
                  <a:outerShdw blurRad="38100" dist="38100" dir="2700000" algn="tl">
                    <a:srgbClr val="000000">
                      <a:alpha val="43137"/>
                    </a:srgbClr>
                  </a:outerShdw>
                </a:effectLst>
                <a:latin typeface="iransans"/>
              </a:rPr>
              <a:t>5-</a:t>
            </a:r>
            <a:r>
              <a:rPr lang="fa-IR" sz="6000" b="1" i="0" u="none" strike="noStrike" dirty="0">
                <a:solidFill>
                  <a:schemeClr val="tx2">
                    <a:lumMod val="20000"/>
                    <a:lumOff val="80000"/>
                  </a:schemeClr>
                </a:solidFill>
                <a:effectLst>
                  <a:outerShdw blurRad="38100" dist="38100" dir="2700000" algn="tl">
                    <a:srgbClr val="000000">
                      <a:alpha val="43137"/>
                    </a:srgbClr>
                  </a:outerShdw>
                </a:effectLst>
                <a:latin typeface="iransans"/>
                <a:cs typeface="B Nazanin" panose="00000400000000000000" pitchFamily="2" charset="-78"/>
              </a:rPr>
              <a:t>تصمیم های سریع تر</a:t>
            </a:r>
          </a:p>
          <a:p>
            <a:pPr algn="just" rtl="1">
              <a:lnSpc>
                <a:spcPct val="170000"/>
              </a:lnSpc>
            </a:pPr>
            <a:r>
              <a:rPr lang="fa-IR" sz="6000" b="1" dirty="0">
                <a:solidFill>
                  <a:schemeClr val="tx2">
                    <a:lumMod val="20000"/>
                    <a:lumOff val="80000"/>
                  </a:schemeClr>
                </a:solidFill>
                <a:effectLst>
                  <a:outerShdw blurRad="38100" dist="38100" dir="2700000" algn="tl">
                    <a:srgbClr val="000000">
                      <a:alpha val="43137"/>
                    </a:srgbClr>
                  </a:outerShdw>
                </a:effectLst>
                <a:latin typeface="iransans"/>
                <a:cs typeface="B Nazanin" panose="00000400000000000000" pitchFamily="2" charset="-78"/>
              </a:rPr>
              <a:t>6-اپلیکشن ها</a:t>
            </a:r>
          </a:p>
          <a:p>
            <a:pPr algn="just" rtl="1">
              <a:lnSpc>
                <a:spcPct val="170000"/>
              </a:lnSpc>
            </a:pPr>
            <a:r>
              <a:rPr lang="fa-IR" sz="6000" b="1" i="0" u="none" strike="noStrike" dirty="0">
                <a:solidFill>
                  <a:schemeClr val="tx2">
                    <a:lumMod val="20000"/>
                    <a:lumOff val="80000"/>
                  </a:schemeClr>
                </a:solidFill>
                <a:effectLst>
                  <a:outerShdw blurRad="38100" dist="38100" dir="2700000" algn="tl">
                    <a:srgbClr val="000000">
                      <a:alpha val="43137"/>
                    </a:srgbClr>
                  </a:outerShdw>
                </a:effectLst>
                <a:latin typeface="iransans"/>
                <a:cs typeface="B Nazanin" panose="00000400000000000000" pitchFamily="2" charset="-78"/>
              </a:rPr>
              <a:t>7- اختراعات جدید</a:t>
            </a:r>
          </a:p>
          <a:p>
            <a:pPr algn="just" rtl="1">
              <a:lnSpc>
                <a:spcPct val="150000"/>
              </a:lnSpc>
            </a:pPr>
            <a:endParaRPr lang="fa-IR" sz="1600" b="0" i="0" u="none" strike="noStrike" dirty="0">
              <a:solidFill>
                <a:schemeClr val="tx2">
                  <a:lumMod val="20000"/>
                  <a:lumOff val="80000"/>
                </a:schemeClr>
              </a:solidFill>
              <a:effectLst/>
              <a:latin typeface="iransans"/>
            </a:endParaRPr>
          </a:p>
          <a:p>
            <a:pPr algn="just" rtl="1">
              <a:lnSpc>
                <a:spcPct val="150000"/>
              </a:lnSpc>
            </a:pPr>
            <a:endParaRPr lang="fa-IR" sz="2000" b="1" i="0" u="none" strike="noStrike" dirty="0">
              <a:solidFill>
                <a:schemeClr val="tx2">
                  <a:lumMod val="20000"/>
                  <a:lumOff val="80000"/>
                </a:schemeClr>
              </a:solidFill>
              <a:effectLst>
                <a:outerShdw blurRad="38100" dist="38100" dir="2700000" algn="tl">
                  <a:srgbClr val="000000">
                    <a:alpha val="43137"/>
                  </a:srgbClr>
                </a:outerShdw>
              </a:effectLst>
              <a:latin typeface="iransans"/>
            </a:endParaRPr>
          </a:p>
          <a:p>
            <a:pPr algn="just" rtl="1"/>
            <a:endParaRPr lang="fa-IR" sz="2600" b="1" dirty="0">
              <a:solidFill>
                <a:schemeClr val="tx2">
                  <a:lumMod val="20000"/>
                  <a:lumOff val="80000"/>
                </a:schemeClr>
              </a:solidFill>
              <a:effectLst>
                <a:outerShdw blurRad="38100" dist="38100" dir="2700000" algn="tl">
                  <a:srgbClr val="000000">
                    <a:alpha val="43137"/>
                  </a:srgbClr>
                </a:outerShdw>
              </a:effectLst>
              <a:cs typeface="B Nazanin" panose="00000400000000000000" pitchFamily="2" charset="-78"/>
            </a:endParaRPr>
          </a:p>
        </p:txBody>
      </p:sp>
      <p:pic>
        <p:nvPicPr>
          <p:cNvPr id="9" name="Picture 8" descr="A picture containing text&#10;&#10;Description automatically generated">
            <a:extLst>
              <a:ext uri="{FF2B5EF4-FFF2-40B4-BE49-F238E27FC236}">
                <a16:creationId xmlns:a16="http://schemas.microsoft.com/office/drawing/2014/main" id="{87299DFF-8912-2466-E380-1EEA886EE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61" y="2355973"/>
            <a:ext cx="5289216" cy="4071721"/>
          </a:xfrm>
          <a:prstGeom prst="rect">
            <a:avLst/>
          </a:prstGeom>
        </p:spPr>
      </p:pic>
    </p:spTree>
    <p:extLst>
      <p:ext uri="{BB962C8B-B14F-4D97-AF65-F5344CB8AC3E}">
        <p14:creationId xmlns:p14="http://schemas.microsoft.com/office/powerpoint/2010/main" val="3074771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88C7F-4EA9-8947-1F17-9950088AB4CA}"/>
              </a:ext>
            </a:extLst>
          </p:cNvPr>
          <p:cNvSpPr>
            <a:spLocks noGrp="1"/>
          </p:cNvSpPr>
          <p:nvPr>
            <p:ph type="title"/>
          </p:nvPr>
        </p:nvSpPr>
        <p:spPr>
          <a:xfrm>
            <a:off x="797859" y="753228"/>
            <a:ext cx="9496323" cy="1080938"/>
          </a:xfrm>
        </p:spPr>
        <p:txBody>
          <a:bodyPr/>
          <a:lstStyle/>
          <a:p>
            <a:pPr algn="just" rtl="1"/>
            <a:r>
              <a:rPr lang="fa-IR" dirty="0"/>
              <a:t>3- ضررهای هوش مصنوعی :</a:t>
            </a:r>
            <a:endParaRPr lang="en-US" dirty="0"/>
          </a:p>
        </p:txBody>
      </p:sp>
      <p:sp>
        <p:nvSpPr>
          <p:cNvPr id="6" name="Rectangle 5">
            <a:extLst>
              <a:ext uri="{FF2B5EF4-FFF2-40B4-BE49-F238E27FC236}">
                <a16:creationId xmlns:a16="http://schemas.microsoft.com/office/drawing/2014/main" id="{555A912C-107E-B379-ACD6-FBCC097F84CD}"/>
              </a:ext>
            </a:extLst>
          </p:cNvPr>
          <p:cNvSpPr/>
          <p:nvPr/>
        </p:nvSpPr>
        <p:spPr>
          <a:xfrm>
            <a:off x="657900" y="2157331"/>
            <a:ext cx="3260957" cy="4478149"/>
          </a:xfrm>
          <a:prstGeom prst="rect">
            <a:avLst/>
          </a:prstGeom>
          <a:noFill/>
        </p:spPr>
        <p:txBody>
          <a:bodyPr wrap="square" lIns="91440" tIns="45720" rIns="91440" bIns="45720">
            <a:spAutoFit/>
          </a:bodyPr>
          <a:lstStyle/>
          <a:p>
            <a:pPr algn="just" rtl="1">
              <a:lnSpc>
                <a:spcPct val="150000"/>
              </a:lnSpc>
            </a:pPr>
            <a:r>
              <a:rPr lang="fa-IR" sz="2400" b="0" cap="none" spc="0" dirty="0">
                <a:ln w="0"/>
                <a:solidFill>
                  <a:schemeClr val="tx1"/>
                </a:solidFill>
                <a:effectLst>
                  <a:outerShdw blurRad="38100" dist="19050" dir="2700000" algn="tl" rotWithShape="0">
                    <a:schemeClr val="dk1">
                      <a:alpha val="40000"/>
                    </a:schemeClr>
                  </a:outerShdw>
                </a:effectLst>
                <a:cs typeface="B Nazanin" panose="00000400000000000000" pitchFamily="2" charset="-78"/>
              </a:rPr>
              <a:t>1- هزینه ی بالا</a:t>
            </a:r>
          </a:p>
          <a:p>
            <a:pPr algn="just" rtl="1">
              <a:lnSpc>
                <a:spcPct val="150000"/>
              </a:lnSpc>
            </a:pPr>
            <a:r>
              <a:rPr lang="fa-IR" sz="2400" dirty="0">
                <a:ln w="0"/>
                <a:effectLst>
                  <a:outerShdw blurRad="38100" dist="19050" dir="2700000" algn="tl" rotWithShape="0">
                    <a:schemeClr val="dk1">
                      <a:alpha val="40000"/>
                    </a:schemeClr>
                  </a:outerShdw>
                </a:effectLst>
                <a:cs typeface="B Nazanin" panose="00000400000000000000" pitchFamily="2" charset="-78"/>
              </a:rPr>
              <a:t>2-بیکاری</a:t>
            </a:r>
          </a:p>
          <a:p>
            <a:pPr algn="just" rtl="1">
              <a:lnSpc>
                <a:spcPct val="150000"/>
              </a:lnSpc>
            </a:pPr>
            <a:r>
              <a:rPr lang="fa-IR" sz="2400" b="0" cap="none" spc="0" dirty="0">
                <a:ln w="0"/>
                <a:solidFill>
                  <a:schemeClr val="tx1"/>
                </a:solidFill>
                <a:effectLst>
                  <a:outerShdw blurRad="38100" dist="19050" dir="2700000" algn="tl" rotWithShape="0">
                    <a:schemeClr val="dk1">
                      <a:alpha val="40000"/>
                    </a:schemeClr>
                  </a:outerShdw>
                </a:effectLst>
                <a:cs typeface="B Nazanin" panose="00000400000000000000" pitchFamily="2" charset="-78"/>
              </a:rPr>
              <a:t>3-نداشتن احساس</a:t>
            </a:r>
          </a:p>
          <a:p>
            <a:pPr algn="just" rtl="1">
              <a:lnSpc>
                <a:spcPct val="150000"/>
              </a:lnSpc>
            </a:pPr>
            <a:r>
              <a:rPr lang="fa-IR" sz="2400" dirty="0">
                <a:ln w="0"/>
                <a:effectLst>
                  <a:outerShdw blurRad="38100" dist="19050" dir="2700000" algn="tl" rotWithShape="0">
                    <a:schemeClr val="dk1">
                      <a:alpha val="40000"/>
                    </a:schemeClr>
                  </a:outerShdw>
                </a:effectLst>
                <a:cs typeface="B Nazanin" panose="00000400000000000000" pitchFamily="2" charset="-78"/>
              </a:rPr>
              <a:t>4- تنبل کردن انسان ها</a:t>
            </a:r>
          </a:p>
          <a:p>
            <a:pPr algn="just" rtl="1">
              <a:lnSpc>
                <a:spcPct val="150000"/>
              </a:lnSpc>
            </a:pPr>
            <a:r>
              <a:rPr lang="fa-IR" sz="2400" b="0" cap="none" spc="0" dirty="0">
                <a:ln w="0"/>
                <a:solidFill>
                  <a:schemeClr val="tx1"/>
                </a:solidFill>
                <a:effectLst>
                  <a:outerShdw blurRad="38100" dist="19050" dir="2700000" algn="tl" rotWithShape="0">
                    <a:schemeClr val="dk1">
                      <a:alpha val="40000"/>
                    </a:schemeClr>
                  </a:outerShdw>
                </a:effectLst>
                <a:cs typeface="B Nazanin" panose="00000400000000000000" pitchFamily="2" charset="-78"/>
              </a:rPr>
              <a:t>5-نداشتن تفکر خارج از چارچوب</a:t>
            </a:r>
          </a:p>
          <a:p>
            <a:pPr algn="just" rtl="1">
              <a:lnSpc>
                <a:spcPct val="150000"/>
              </a:lnSpc>
            </a:pPr>
            <a:r>
              <a:rPr lang="fa-IR" sz="2400" b="0" cap="none" spc="0" dirty="0">
                <a:ln w="0"/>
                <a:solidFill>
                  <a:schemeClr val="tx1"/>
                </a:solidFill>
                <a:effectLst>
                  <a:outerShdw blurRad="38100" dist="19050" dir="2700000" algn="tl" rotWithShape="0">
                    <a:schemeClr val="dk1">
                      <a:alpha val="40000"/>
                    </a:schemeClr>
                  </a:outerShdw>
                </a:effectLst>
                <a:cs typeface="B Nazanin" panose="00000400000000000000" pitchFamily="2" charset="-78"/>
              </a:rPr>
              <a:t>6- امنیت و حریم خصوصی</a:t>
            </a:r>
          </a:p>
          <a:p>
            <a:pPr algn="just" rtl="1">
              <a:lnSpc>
                <a:spcPct val="150000"/>
              </a:lnSpc>
            </a:pPr>
            <a:r>
              <a:rPr lang="fa-IR" sz="2400" dirty="0">
                <a:ln w="0"/>
                <a:effectLst>
                  <a:outerShdw blurRad="38100" dist="19050" dir="2700000" algn="tl" rotWithShape="0">
                    <a:schemeClr val="dk1">
                      <a:alpha val="40000"/>
                    </a:schemeClr>
                  </a:outerShdw>
                </a:effectLst>
                <a:cs typeface="B Nazanin" panose="00000400000000000000" pitchFamily="2" charset="-78"/>
              </a:rPr>
              <a:t>7-سلاح‌های خودمختار</a:t>
            </a:r>
          </a:p>
          <a:p>
            <a:pPr algn="just" rtl="1">
              <a:lnSpc>
                <a:spcPct val="150000"/>
              </a:lnSpc>
            </a:pPr>
            <a:r>
              <a:rPr lang="fa-IR" sz="2400" b="0" cap="none" spc="0" dirty="0">
                <a:ln w="0"/>
                <a:solidFill>
                  <a:schemeClr val="tx1"/>
                </a:solidFill>
                <a:effectLst>
                  <a:outerShdw blurRad="38100" dist="19050" dir="2700000" algn="tl" rotWithShape="0">
                    <a:schemeClr val="dk1">
                      <a:alpha val="40000"/>
                    </a:schemeClr>
                  </a:outerShdw>
                </a:effectLst>
                <a:cs typeface="B Nazanin" panose="00000400000000000000" pitchFamily="2" charset="-78"/>
              </a:rPr>
              <a:t>8-دیپ‌فیک و اخبار جعلی</a:t>
            </a:r>
            <a:endParaRPr lang="en-US" sz="2400" b="0" cap="none" spc="0" dirty="0">
              <a:ln w="0"/>
              <a:solidFill>
                <a:schemeClr val="tx1"/>
              </a:solidFill>
              <a:effectLst>
                <a:outerShdw blurRad="38100" dist="19050" dir="2700000" algn="tl" rotWithShape="0">
                  <a:schemeClr val="dk1">
                    <a:alpha val="40000"/>
                  </a:schemeClr>
                </a:outerShdw>
              </a:effectLst>
              <a:cs typeface="B Nazanin" panose="00000400000000000000" pitchFamily="2" charset="-78"/>
            </a:endParaRPr>
          </a:p>
        </p:txBody>
      </p:sp>
      <p:sp>
        <p:nvSpPr>
          <p:cNvPr id="4" name="TextBox 3">
            <a:extLst>
              <a:ext uri="{FF2B5EF4-FFF2-40B4-BE49-F238E27FC236}">
                <a16:creationId xmlns:a16="http://schemas.microsoft.com/office/drawing/2014/main" id="{E19D737A-326A-40CD-D6D6-BB3486400F17}"/>
              </a:ext>
            </a:extLst>
          </p:cNvPr>
          <p:cNvSpPr txBox="1"/>
          <p:nvPr/>
        </p:nvSpPr>
        <p:spPr>
          <a:xfrm>
            <a:off x="5224368" y="2070393"/>
            <a:ext cx="6097554" cy="4431983"/>
          </a:xfrm>
          <a:prstGeom prst="rect">
            <a:avLst/>
          </a:prstGeom>
          <a:noFill/>
        </p:spPr>
        <p:txBody>
          <a:bodyPr wrap="square">
            <a:spAutoFit/>
          </a:bodyPr>
          <a:lstStyle/>
          <a:p>
            <a:pPr algn="just" rtl="1">
              <a:lnSpc>
                <a:spcPct val="200000"/>
              </a:lnSpc>
            </a:pPr>
            <a:r>
              <a:rPr lang="fa-IR" sz="2400" dirty="0">
                <a:cs typeface="B Nazanin" panose="00000400000000000000" pitchFamily="2" charset="-78"/>
              </a:rPr>
              <a:t>زیاده روی در هر چیزی خطرناک است و هوش مصنوعی نیز از این قاعده مستثنی نیست. </a:t>
            </a:r>
            <a:endParaRPr lang="en-US" sz="2400" dirty="0">
              <a:cs typeface="B Nazanin" panose="00000400000000000000" pitchFamily="2" charset="-78"/>
            </a:endParaRPr>
          </a:p>
          <a:p>
            <a:pPr algn="just" rtl="1">
              <a:lnSpc>
                <a:spcPct val="200000"/>
              </a:lnSpc>
            </a:pPr>
            <a:r>
              <a:rPr lang="fa-IR" sz="2400" dirty="0">
                <a:cs typeface="B Nazanin" panose="00000400000000000000" pitchFamily="2" charset="-78"/>
              </a:rPr>
              <a:t>هیچ شکی نیست که فن آوری نیاز اساسی انسان برای رشد و توسعه است، اما در عین حال باید توجه داشت یک اشتباه کوچک قادر است مخاطرات و گرفتاری های فراوانی به همراه داشته باشد. </a:t>
            </a:r>
            <a:endParaRPr lang="en-US" sz="2400" dirty="0">
              <a:cs typeface="B Nazanin" panose="00000400000000000000" pitchFamily="2" charset="-78"/>
            </a:endParaRPr>
          </a:p>
        </p:txBody>
      </p:sp>
    </p:spTree>
    <p:extLst>
      <p:ext uri="{BB962C8B-B14F-4D97-AF65-F5344CB8AC3E}">
        <p14:creationId xmlns:p14="http://schemas.microsoft.com/office/powerpoint/2010/main" val="3628483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05CD2-05B6-D4DC-1735-E1AFEC611EC3}"/>
              </a:ext>
            </a:extLst>
          </p:cNvPr>
          <p:cNvSpPr>
            <a:spLocks noGrp="1"/>
          </p:cNvSpPr>
          <p:nvPr>
            <p:ph type="title"/>
          </p:nvPr>
        </p:nvSpPr>
        <p:spPr/>
        <p:txBody>
          <a:bodyPr/>
          <a:lstStyle/>
          <a:p>
            <a:r>
              <a:rPr lang="fa-IR" dirty="0"/>
              <a:t>سخن پایانی :</a:t>
            </a:r>
            <a:endParaRPr lang="en-US" dirty="0"/>
          </a:p>
        </p:txBody>
      </p:sp>
      <p:sp>
        <p:nvSpPr>
          <p:cNvPr id="3" name="Content Placeholder 2">
            <a:extLst>
              <a:ext uri="{FF2B5EF4-FFF2-40B4-BE49-F238E27FC236}">
                <a16:creationId xmlns:a16="http://schemas.microsoft.com/office/drawing/2014/main" id="{49CE5CAC-97C7-AD16-97F2-C369B584B3D5}"/>
              </a:ext>
            </a:extLst>
          </p:cNvPr>
          <p:cNvSpPr>
            <a:spLocks noGrp="1"/>
          </p:cNvSpPr>
          <p:nvPr>
            <p:ph idx="1"/>
          </p:nvPr>
        </p:nvSpPr>
        <p:spPr>
          <a:xfrm>
            <a:off x="6096000" y="2069502"/>
            <a:ext cx="5132294" cy="4024125"/>
          </a:xfrm>
        </p:spPr>
        <p:txBody>
          <a:bodyPr/>
          <a:lstStyle/>
          <a:p>
            <a:pPr marL="0" indent="0" algn="just" rtl="1">
              <a:lnSpc>
                <a:spcPct val="200000"/>
              </a:lnSpc>
              <a:buNone/>
            </a:pPr>
            <a:r>
              <a:rPr lang="fa-IR" b="1" i="0" dirty="0">
                <a:effectLst>
                  <a:outerShdw blurRad="38100" dist="38100" dir="2700000" algn="tl">
                    <a:srgbClr val="000000">
                      <a:alpha val="43137"/>
                    </a:srgbClr>
                  </a:outerShdw>
                </a:effectLst>
                <a:latin typeface="iransans"/>
                <a:cs typeface="B Nazanin" panose="00000400000000000000" pitchFamily="2" charset="-78"/>
              </a:rPr>
              <a:t>به هر حال هوش مصنوعی با تمام مضرات و فواید, امروزه همگام با مردم است. همان طور که در مقاله گفته شد برخی جاها برای انسان بسیار کارآمد بوده اما جایی دیگر به ضررش. در حال حاضر, رشد هوش مصنوعی از هر زمان بیشتر دیده می شود .</a:t>
            </a:r>
            <a:endParaRPr lang="en-US" b="1" dirty="0">
              <a:effectLst>
                <a:outerShdw blurRad="38100" dist="38100" dir="2700000" algn="tl">
                  <a:srgbClr val="000000">
                    <a:alpha val="43137"/>
                  </a:srgbClr>
                </a:outerShdw>
              </a:effectLst>
              <a:cs typeface="B Nazanin" panose="00000400000000000000" pitchFamily="2" charset="-78"/>
            </a:endParaRPr>
          </a:p>
        </p:txBody>
      </p:sp>
      <p:pic>
        <p:nvPicPr>
          <p:cNvPr id="5" name="Picture 4" descr="A picture containing text, coelenterate, jellyfish, hydrozoan&#10;&#10;Description automatically generated">
            <a:extLst>
              <a:ext uri="{FF2B5EF4-FFF2-40B4-BE49-F238E27FC236}">
                <a16:creationId xmlns:a16="http://schemas.microsoft.com/office/drawing/2014/main" id="{F991875A-0DE8-452F-0D9E-B7775BDB31D2}"/>
              </a:ext>
            </a:extLst>
          </p:cNvPr>
          <p:cNvPicPr>
            <a:picLocks noChangeAspect="1"/>
          </p:cNvPicPr>
          <p:nvPr/>
        </p:nvPicPr>
        <p:blipFill rotWithShape="1">
          <a:blip r:embed="rId2">
            <a:extLst>
              <a:ext uri="{28A0092B-C50C-407E-A947-70E740481C1C}">
                <a14:useLocalDpi xmlns:a14="http://schemas.microsoft.com/office/drawing/2010/main" val="0"/>
              </a:ext>
            </a:extLst>
          </a:blip>
          <a:srcRect l="14079" r="15789"/>
          <a:stretch/>
        </p:blipFill>
        <p:spPr>
          <a:xfrm>
            <a:off x="634297" y="1793323"/>
            <a:ext cx="4522605" cy="4164105"/>
          </a:xfrm>
          <a:prstGeom prst="rect">
            <a:avLst/>
          </a:prstGeom>
        </p:spPr>
      </p:pic>
    </p:spTree>
    <p:extLst>
      <p:ext uri="{BB962C8B-B14F-4D97-AF65-F5344CB8AC3E}">
        <p14:creationId xmlns:p14="http://schemas.microsoft.com/office/powerpoint/2010/main" val="2009183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3.xml><?xml version="1.0" encoding="utf-8"?>
<a:theme xmlns:a="http://schemas.openxmlformats.org/drawingml/2006/main" name="Berlin">
  <a:themeElements>
    <a:clrScheme name="Berlin">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7D30EEFE-7128-4DE5-8A0D-8D4EF32CB0AF}"/>
    </a:ext>
  </a:extLst>
</a:theme>
</file>

<file path=ppt/theme/theme4.xml><?xml version="1.0" encoding="utf-8"?>
<a:theme xmlns:a="http://schemas.openxmlformats.org/drawingml/2006/main" name="1_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5.xml><?xml version="1.0" encoding="utf-8"?>
<a:theme xmlns:a="http://schemas.openxmlformats.org/drawingml/2006/main" name="1_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6.xml><?xml version="1.0" encoding="utf-8"?>
<a:theme xmlns:a="http://schemas.openxmlformats.org/drawingml/2006/main" name="2_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Override1.xml><?xml version="1.0" encoding="utf-8"?>
<a:themeOverride xmlns:a="http://schemas.openxmlformats.org/drawingml/2006/main">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2.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TM04033937[[fn=Vapor Trail]]</Template>
  <TotalTime>134</TotalTime>
  <Words>575</Words>
  <Application>Microsoft Office PowerPoint</Application>
  <PresentationFormat>Widescreen</PresentationFormat>
  <Paragraphs>58</Paragraphs>
  <Slides>11</Slides>
  <Notes>0</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11</vt:i4>
      </vt:variant>
    </vt:vector>
  </HeadingPairs>
  <TitlesOfParts>
    <vt:vector size="25" baseType="lpstr">
      <vt:lpstr>Arial</vt:lpstr>
      <vt:lpstr>B Nazanin</vt:lpstr>
      <vt:lpstr>Calisto MT</vt:lpstr>
      <vt:lpstr>Century Gothic</vt:lpstr>
      <vt:lpstr>IRANSans</vt:lpstr>
      <vt:lpstr>IRANSans</vt:lpstr>
      <vt:lpstr>Trebuchet MS</vt:lpstr>
      <vt:lpstr>Wingdings 2</vt:lpstr>
      <vt:lpstr>Vapor Trail</vt:lpstr>
      <vt:lpstr>Slate</vt:lpstr>
      <vt:lpstr>Berlin</vt:lpstr>
      <vt:lpstr>1_Berlin</vt:lpstr>
      <vt:lpstr>1_Vapor Trail</vt:lpstr>
      <vt:lpstr>2_Vapor Trail</vt:lpstr>
      <vt:lpstr>تاثیر هوش مصنوعی در جامعه</vt:lpstr>
      <vt:lpstr>فهرست :</vt:lpstr>
      <vt:lpstr>مقدمه :</vt:lpstr>
      <vt:lpstr>1-هوش مصنوعی چیست؟ </vt:lpstr>
      <vt:lpstr>1- آغاز ماجرای هوش مصنوعی : </vt:lpstr>
      <vt:lpstr>1- آغاز ماجرای هوش مصنوعی : </vt:lpstr>
      <vt:lpstr>2- فواید هوش مصنوعی : </vt:lpstr>
      <vt:lpstr>3- ضررهای هوش مصنوعی :</vt:lpstr>
      <vt:lpstr>سخن پایانی :</vt:lpstr>
      <vt:lpstr>منابع :</vt:lpstr>
      <vt:lpstr>امیدوارم لذت برده باشید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تاثیر هوش مصنوعی در جامعه</dc:title>
  <dc:creator>ashkan</dc:creator>
  <cp:lastModifiedBy>ashkan dok</cp:lastModifiedBy>
  <cp:revision>5</cp:revision>
  <dcterms:created xsi:type="dcterms:W3CDTF">2023-05-01T19:25:20Z</dcterms:created>
  <dcterms:modified xsi:type="dcterms:W3CDTF">2024-07-02T08:32:31Z</dcterms:modified>
</cp:coreProperties>
</file>